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433" r:id="rId37"/>
    <p:sldId id="291" r:id="rId38"/>
    <p:sldId id="292" r:id="rId39"/>
    <p:sldId id="293" r:id="rId40"/>
    <p:sldId id="294" r:id="rId41"/>
    <p:sldId id="295" r:id="rId42"/>
    <p:sldId id="296" r:id="rId43"/>
    <p:sldId id="418" r:id="rId44"/>
    <p:sldId id="298" r:id="rId45"/>
    <p:sldId id="299" r:id="rId46"/>
    <p:sldId id="300" r:id="rId47"/>
    <p:sldId id="301" r:id="rId48"/>
    <p:sldId id="419" r:id="rId49"/>
    <p:sldId id="420" r:id="rId50"/>
    <p:sldId id="42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415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434" r:id="rId97"/>
    <p:sldId id="435" r:id="rId98"/>
    <p:sldId id="436" r:id="rId99"/>
    <p:sldId id="42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422" r:id="rId112"/>
    <p:sldId id="423" r:id="rId113"/>
    <p:sldId id="358" r:id="rId114"/>
    <p:sldId id="425" r:id="rId115"/>
    <p:sldId id="424" r:id="rId116"/>
    <p:sldId id="427" r:id="rId117"/>
    <p:sldId id="428" r:id="rId118"/>
    <p:sldId id="429" r:id="rId119"/>
    <p:sldId id="359" r:id="rId120"/>
    <p:sldId id="361" r:id="rId121"/>
    <p:sldId id="362" r:id="rId122"/>
    <p:sldId id="430" r:id="rId123"/>
    <p:sldId id="360" r:id="rId124"/>
    <p:sldId id="363" r:id="rId125"/>
    <p:sldId id="364" r:id="rId126"/>
    <p:sldId id="365" r:id="rId127"/>
    <p:sldId id="431" r:id="rId128"/>
    <p:sldId id="432" r:id="rId129"/>
    <p:sldId id="366" r:id="rId130"/>
    <p:sldId id="367" r:id="rId131"/>
    <p:sldId id="368" r:id="rId132"/>
    <p:sldId id="369" r:id="rId133"/>
    <p:sldId id="370" r:id="rId134"/>
    <p:sldId id="371" r:id="rId135"/>
    <p:sldId id="372" r:id="rId136"/>
    <p:sldId id="373" r:id="rId137"/>
    <p:sldId id="374" r:id="rId138"/>
    <p:sldId id="375" r:id="rId139"/>
    <p:sldId id="376" r:id="rId140"/>
    <p:sldId id="377" r:id="rId141"/>
    <p:sldId id="378" r:id="rId142"/>
    <p:sldId id="379" r:id="rId143"/>
    <p:sldId id="380" r:id="rId144"/>
    <p:sldId id="381" r:id="rId145"/>
    <p:sldId id="382" r:id="rId146"/>
    <p:sldId id="383" r:id="rId147"/>
    <p:sldId id="384" r:id="rId148"/>
    <p:sldId id="385" r:id="rId149"/>
    <p:sldId id="386" r:id="rId150"/>
    <p:sldId id="387" r:id="rId151"/>
    <p:sldId id="388" r:id="rId152"/>
    <p:sldId id="389" r:id="rId153"/>
    <p:sldId id="390" r:id="rId154"/>
    <p:sldId id="391" r:id="rId155"/>
    <p:sldId id="392" r:id="rId156"/>
    <p:sldId id="393" r:id="rId157"/>
    <p:sldId id="394" r:id="rId158"/>
    <p:sldId id="395" r:id="rId159"/>
    <p:sldId id="396" r:id="rId160"/>
    <p:sldId id="397" r:id="rId161"/>
    <p:sldId id="398" r:id="rId162"/>
    <p:sldId id="399" r:id="rId163"/>
    <p:sldId id="400" r:id="rId164"/>
    <p:sldId id="401" r:id="rId165"/>
    <p:sldId id="402" r:id="rId166"/>
    <p:sldId id="403" r:id="rId167"/>
    <p:sldId id="404" r:id="rId168"/>
    <p:sldId id="405" r:id="rId169"/>
    <p:sldId id="406" r:id="rId170"/>
    <p:sldId id="407" r:id="rId171"/>
    <p:sldId id="408" r:id="rId172"/>
    <p:sldId id="409" r:id="rId173"/>
    <p:sldId id="410" r:id="rId174"/>
    <p:sldId id="411" r:id="rId175"/>
    <p:sldId id="413" r:id="rId176"/>
    <p:sldId id="412" r:id="rId177"/>
    <p:sldId id="414" r:id="rId17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6"/>
    <p:restoredTop sz="94507"/>
  </p:normalViewPr>
  <p:slideViewPr>
    <p:cSldViewPr snapToGrid="0" snapToObjects="1">
      <p:cViewPr varScale="1">
        <p:scale>
          <a:sx n="116" d="100"/>
          <a:sy n="116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虛擬化通常都是透過在 </a:t>
            </a:r>
            <a:r>
              <a:t>Host 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上安裝 </a:t>
            </a:r>
            <a:r>
              <a:t>hypervisor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，由 </a:t>
            </a:r>
            <a:r>
              <a:t>hypervisor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來管理不同虛擬主機，每個虛擬主機都需要安裝不同的作業系統。</a:t>
            </a:r>
          </a:p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提供應用程式在獨立的 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中執行，這些 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並不需要像虛擬化一樣額外依附在</a:t>
            </a:r>
            <a:r>
              <a:t> 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hypervisor</a:t>
            </a:r>
            <a: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或 </a:t>
            </a:r>
            <a:r>
              <a:t>guest 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上，是透過 </a:t>
            </a:r>
            <a:r>
              <a:t>Docker Engine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來進行管理。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224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3836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A7F0-506C-9F41-8546-D6274DFBFC72}" type="datetimeFigureOut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openjdk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7128"/>
            </a:pPr>
            <a:r>
              <a:t>DevOps: 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搭配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持續整合實務</a:t>
            </a: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lang="en-US" dirty="0" err="1">
                <a:sym typeface="Helvetica"/>
              </a:rPr>
              <a:t>gitlab</a:t>
            </a:r>
            <a:r>
              <a:rPr lang="en-US" dirty="0">
                <a:sym typeface="Helvetica"/>
              </a:rPr>
              <a:t> a</a:t>
            </a:r>
            <a:r>
              <a:rPr dirty="0"/>
              <a:t>ccess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9" y="1853249"/>
            <a:ext cx="4076882" cy="45031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pic>
        <p:nvPicPr>
          <p:cNvPr id="773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78" y="1853247"/>
            <a:ext cx="9911818" cy="493499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  <p:pic>
        <p:nvPicPr>
          <p:cNvPr id="778" name="內容版面配置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894" y="1700608"/>
            <a:ext cx="10260383" cy="5157393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Install docker pipeline plu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docker pipeline plugin</a:t>
            </a:r>
          </a:p>
        </p:txBody>
      </p:sp>
      <p:sp>
        <p:nvSpPr>
          <p:cNvPr id="78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  <p:pic>
        <p:nvPicPr>
          <p:cNvPr id="5" name="install_docker_pipeline.png">
            <a:extLst>
              <a:ext uri="{FF2B5EF4-FFF2-40B4-BE49-F238E27FC236}">
                <a16:creationId xmlns:a16="http://schemas.microsoft.com/office/drawing/2014/main" id="{AA32D094-8B16-524B-A9F6-C406D2F01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129" y="1739173"/>
            <a:ext cx="7833190" cy="42402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107</a:t>
            </a:fld>
            <a:endParaRPr/>
          </a:p>
        </p:txBody>
      </p:sp>
      <p:pic>
        <p:nvPicPr>
          <p:cNvPr id="79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719072"/>
            <a:ext cx="10377452" cy="516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lang="en-US" dirty="0" err="1"/>
              <a:t>Server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108</a:t>
            </a:fld>
            <a:endParaRPr/>
          </a:p>
        </p:txBody>
      </p:sp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26E933-6E07-A78E-F871-9E3DB84A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30" y="1853249"/>
            <a:ext cx="8823740" cy="46797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109</a:t>
            </a:fld>
            <a:endParaRPr/>
          </a:p>
        </p:txBody>
      </p:sp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87900A-609B-9104-9107-99992CFA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75" y="1493519"/>
            <a:ext cx="6172889" cy="51647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110</a:t>
            </a:fld>
            <a:endParaRPr/>
          </a:p>
        </p:txBody>
      </p:sp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B3F7B7-1E94-0008-9D57-C210B1CA0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0" y="1551020"/>
            <a:ext cx="11076449" cy="52366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939E6-356D-1BDE-DDFA-811E4D6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儲存設定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DAAF15-CD28-C42E-B857-16FFA29E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87" y="1577826"/>
            <a:ext cx="9095131" cy="50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1069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9C821-E249-F5C5-AE2B-FD96B7AB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首頁</a:t>
            </a:r>
            <a:r>
              <a:rPr kumimoji="1" lang="en-US" altLang="zh-TW" dirty="0"/>
              <a:t>/</a:t>
            </a:r>
            <a:r>
              <a:rPr kumimoji="1" lang="zh-TW" altLang="en-US" dirty="0"/>
              <a:t>新增作業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29FB22-1C71-4832-6744-2C05B9E9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62" y="1968519"/>
            <a:ext cx="9487512" cy="46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011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Jenkins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project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同名專案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113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A3D3F-2A4D-213F-2296-4D237CFF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 repo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Jenkins project </a:t>
            </a:r>
            <a:r>
              <a:rPr kumimoji="1" lang="zh-TW" altLang="en-US" dirty="0"/>
              <a:t>進行專接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3CE29E-646D-8005-3664-A996667C1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專案與專案對接</a:t>
            </a:r>
          </a:p>
        </p:txBody>
      </p:sp>
    </p:spTree>
    <p:extLst>
      <p:ext uri="{BB962C8B-B14F-4D97-AF65-F5344CB8AC3E}">
        <p14:creationId xmlns:p14="http://schemas.microsoft.com/office/powerpoint/2010/main" val="32293037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2BDFB-2962-5520-B9DB-CCCC7C2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zh-TW" altLang="en-US" dirty="0"/>
              <a:t>專案設定</a:t>
            </a:r>
            <a:r>
              <a:rPr kumimoji="1" lang="en-US" altLang="zh-TW" dirty="0"/>
              <a:t>git source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BDC646-B6B0-C3A2-B461-9A9F037EA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3F82C-5328-AFB3-DA55-37291600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72" y="1964096"/>
            <a:ext cx="7772400" cy="43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228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C3C62-D8FF-2B18-8D22-5A73E534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repository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CAFE22-2F88-FFCC-E684-CD2153A5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61" y="1993952"/>
            <a:ext cx="8029677" cy="45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57308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CCDA3-0E4B-2393-CB9A-F15CF44A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選擇此</a:t>
            </a:r>
            <a:r>
              <a:rPr kumimoji="1" lang="en-US" altLang="zh-CN" dirty="0"/>
              <a:t>Credentials </a:t>
            </a:r>
            <a:r>
              <a:rPr kumimoji="1" lang="zh-CN" altLang="en-US" dirty="0"/>
              <a:t>使用範圍，全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還是只有此專案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23298A-0BBA-4EE2-75AB-95D01F26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2" y="1930367"/>
            <a:ext cx="9214922" cy="47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7067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8125A-0838-CB13-346C-4EFC347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/>
              <a:t>填入有權限取得此</a:t>
            </a:r>
            <a:r>
              <a:rPr kumimoji="1" lang="en-US" altLang="zh-TW" sz="4000" dirty="0"/>
              <a:t>GitLab repo</a:t>
            </a:r>
            <a:r>
              <a:rPr kumimoji="1" lang="zh-TW" altLang="en-US" sz="4000" dirty="0"/>
              <a:t>的帳號密碼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276087-854C-8946-A6E8-B1C43314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9" y="2081651"/>
            <a:ext cx="8773312" cy="46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32265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在Branch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Sources</a:t>
            </a:r>
            <a:r>
              <a:rPr lang="en-US" altLang="zh-TW"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zh-CN" altLang="en-US" dirty="0">
                <a:sym typeface="Helvetica"/>
              </a:rPr>
              <a:t>選擇</a:t>
            </a:r>
            <a:r>
              <a:rPr lang="en-US" altLang="zh-CN" dirty="0">
                <a:sym typeface="Helvetica"/>
              </a:rPr>
              <a:t>git</a:t>
            </a:r>
            <a:r>
              <a:rPr lang="zh-CN" altLang="en-US" dirty="0"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設定原始碼來源，Project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Repository及</a:t>
            </a:r>
            <a:r>
              <a:rPr dirty="0" err="1"/>
              <a:t>Credentials</a:t>
            </a:r>
            <a:endParaRPr dirty="0"/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119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CAFDE4-1654-F235-E45C-DCEA03E92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81" y="1678694"/>
            <a:ext cx="8608059" cy="50604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觸發方式</a:t>
            </a:r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Gitlab </a:t>
            </a:r>
            <a:r>
              <a:rPr dirty="0" err="1"/>
              <a:t>與Jenkins</a:t>
            </a:r>
            <a:r>
              <a:rPr dirty="0"/>
              <a:t> </a:t>
            </a:r>
            <a:r>
              <a:rPr dirty="0" err="1"/>
              <a:t>hook，由gitlab</a:t>
            </a:r>
            <a:r>
              <a:rPr dirty="0"/>
              <a:t> push </a:t>
            </a:r>
            <a:r>
              <a:rPr dirty="0" err="1"/>
              <a:t>通知給Jenkins</a:t>
            </a:r>
            <a:endParaRPr dirty="0"/>
          </a:p>
          <a:p>
            <a:r>
              <a:rPr dirty="0" err="1"/>
              <a:t>Jenkins定期向gitlab</a:t>
            </a:r>
            <a:r>
              <a:rPr dirty="0"/>
              <a:t> </a:t>
            </a:r>
            <a:r>
              <a:rPr dirty="0" err="1"/>
              <a:t>檢查是否有所更新</a:t>
            </a:r>
            <a:r>
              <a:rPr lang="zh-TW" altLang="en-US" dirty="0"/>
              <a:t> </a:t>
            </a:r>
            <a:r>
              <a:rPr lang="en-US" altLang="zh-TW" dirty="0"/>
              <a:t>(Multibranch pipeline)</a:t>
            </a:r>
            <a:endParaRPr dirty="0"/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120</a:t>
            </a:fld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定期向gitlab檢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定期向gitlab檢查</a:t>
            </a:r>
            <a:r>
              <a:rPr lang="en-US" dirty="0"/>
              <a:t>，設定每1分鐘檢查git </a:t>
            </a:r>
            <a:r>
              <a:rPr lang="en-US" dirty="0" err="1"/>
              <a:t>repo有沒有新的source</a:t>
            </a:r>
            <a:r>
              <a:rPr lang="en-US" dirty="0"/>
              <a:t> code</a:t>
            </a:r>
            <a:endParaRPr dirty="0"/>
          </a:p>
        </p:txBody>
      </p:sp>
      <p:sp>
        <p:nvSpPr>
          <p:cNvPr id="8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121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D6BBD9-5449-B71C-9693-3F331BE5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144999"/>
            <a:ext cx="7772400" cy="39206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94E78E-8A20-0CDC-1986-1B9C5522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BD1178-EB2F-8096-E0AC-A85BF2F6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78" y="2052917"/>
            <a:ext cx="6623674" cy="45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31808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123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09FF8C-19DA-92E8-9D40-D01F56B78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72" y="1754772"/>
            <a:ext cx="7772400" cy="47917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Jenkins Pipeline - Jenkinsfile 寫法</a:t>
            </a:r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使用Groovy</a:t>
            </a:r>
            <a:r>
              <a:rPr dirty="0"/>
              <a:t> </a:t>
            </a:r>
            <a:r>
              <a:rPr dirty="0" err="1"/>
              <a:t>語法撰寫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從Checkout程式碼開始自己來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較靈活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複雜度較高</a:t>
            </a:r>
            <a:endParaRPr dirty="0"/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125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Declarative (聲明式)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126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E9069D-356D-1653-C45D-22D65985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所有設定皆需寫在</a:t>
            </a:r>
            <a:r>
              <a:rPr kumimoji="1" lang="en-US" altLang="zh-TW" dirty="0"/>
              <a:t>pipeline{}</a:t>
            </a:r>
            <a:r>
              <a:rPr kumimoji="1" lang="zh-TW" altLang="en-US" dirty="0"/>
              <a:t>裏面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530DC2-D554-CB22-9EDE-1C7D66E3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37" y="2214466"/>
            <a:ext cx="6974073" cy="14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51747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BC115-F6CA-D425-376C-CAE92122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Agent, Stage and steps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80C148-1303-501C-699E-3925C442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59" y="2080612"/>
            <a:ext cx="3380419" cy="43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8547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any: </a:t>
            </a:r>
            <a:r>
              <a:rPr lang="zh-TW" altLang="en-US" dirty="0"/>
              <a:t>在任何可執行的地方進行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none: </a:t>
            </a:r>
            <a:r>
              <a:rPr dirty="0" err="1"/>
              <a:t>全域agent</a:t>
            </a:r>
            <a:r>
              <a:rPr lang="zh-TW" altLang="en-US" dirty="0"/>
              <a:t> </a:t>
            </a:r>
            <a:r>
              <a:rPr lang="en-US" altLang="zh-TW" dirty="0" err="1"/>
              <a:t>only</a:t>
            </a:r>
            <a:r>
              <a:rPr dirty="0" err="1"/>
              <a:t>，</a:t>
            </a:r>
            <a:r>
              <a:rPr lang="en-US" dirty="0" err="1"/>
              <a:t>有每個</a:t>
            </a:r>
            <a:r>
              <a:rPr dirty="0" err="1"/>
              <a:t>stage</a:t>
            </a:r>
            <a:r>
              <a:rPr lang="zh-TW" altLang="en-US" dirty="0"/>
              <a:t>內</a:t>
            </a:r>
            <a:r>
              <a:rPr dirty="0" err="1"/>
              <a:t>各自指定</a:t>
            </a:r>
            <a:r>
              <a:rPr lang="zh-TW" altLang="en-US" dirty="0"/>
              <a:t>自己使用的</a:t>
            </a:r>
            <a:r>
              <a:rPr lang="en-US" altLang="zh-TW" dirty="0"/>
              <a:t>agent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label: </a:t>
            </a:r>
            <a:r>
              <a:rPr lang="en-US" dirty="0" err="1"/>
              <a:t>使用</a:t>
            </a:r>
            <a:r>
              <a:rPr lang="zh-TW" altLang="en-US" dirty="0"/>
              <a:t>自定義</a:t>
            </a:r>
            <a:r>
              <a:rPr dirty="0" err="1"/>
              <a:t>標籤的環境執行．agent</a:t>
            </a:r>
            <a:r>
              <a:rPr dirty="0"/>
              <a:t>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agent docker</a:t>
            </a:r>
          </a:p>
          <a:p>
            <a:pPr marL="800100" lvl="1" indent="-342900"/>
            <a:r>
              <a:t>使用執行docker 執行agent．在預設node 或匹配的label上執行</a:t>
            </a:r>
          </a:p>
          <a:p>
            <a:r>
              <a:t>agent dockerfile</a:t>
            </a:r>
          </a:p>
          <a:p>
            <a:pPr marL="800100" lvl="1" indent="-342900"/>
            <a:r>
              <a:t>使用dockerfile建立image，並以此環境執行</a:t>
            </a:r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130</a:t>
            </a:fld>
            <a:endParaRPr/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132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SonarQube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133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134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135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136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</a:p>
        </p:txBody>
      </p:sp>
      <p:sp>
        <p:nvSpPr>
          <p:cNvPr id="89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開啟</a:t>
            </a:r>
            <a:r>
              <a:t>Jenkinks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專案，設定建置</a:t>
            </a:r>
          </a:p>
        </p:txBody>
      </p:sp>
      <p:sp>
        <p:nvSpPr>
          <p:cNvPr id="8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137</a:t>
            </a:fld>
            <a:endParaRPr/>
          </a:p>
        </p:txBody>
      </p:sp>
      <p:sp>
        <p:nvSpPr>
          <p:cNvPr id="8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93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3702002"/>
            <a:ext cx="12026900" cy="222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設定建立</a:t>
            </a:r>
            <a:r>
              <a:t>SonarQube runner</a:t>
            </a:r>
          </a:p>
        </p:txBody>
      </p:sp>
      <p:sp>
        <p:nvSpPr>
          <p:cNvPr id="896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622729" y="1876883"/>
            <a:ext cx="8946542" cy="41954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echo "sonar.projectKey=$JOB_NAME" &gt; sonar-project.properties</a:t>
            </a:r>
          </a:p>
          <a:p>
            <a:pPr>
              <a:lnSpc>
                <a:spcPct val="90000"/>
              </a:lnSpc>
            </a:pPr>
            <a:r>
              <a:t>docker run -e SONAR_HOST_URL="http://{{sonarqube_server_ip}}:9000" -e SONAR_LOGIN="admin" -e SONAR_PASSWORD=”xxxxxxxx" --rm -v "/home/demoyuw/jenkins-data/workspace/$JOB_NAME:/usr/src" sonarsource/sonar-scanner-cli</a:t>
            </a:r>
          </a:p>
        </p:txBody>
      </p:sp>
      <p:sp>
        <p:nvSpPr>
          <p:cNvPr id="89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138</a:t>
            </a:fld>
            <a:endParaRPr/>
          </a:p>
        </p:txBody>
      </p:sp>
      <p:sp>
        <p:nvSpPr>
          <p:cNvPr id="89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139</a:t>
            </a:fld>
            <a:endParaRPr/>
          </a:p>
        </p:txBody>
      </p:sp>
      <p:pic>
        <p:nvPicPr>
          <p:cNvPr id="90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344646"/>
            <a:ext cx="8947151" cy="3611746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140</a:t>
            </a:fld>
            <a:endParaRPr/>
          </a:p>
        </p:txBody>
      </p:sp>
      <p:pic>
        <p:nvPicPr>
          <p:cNvPr id="90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619" y="2052638"/>
            <a:ext cx="5844537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flask-api</a:t>
            </a:r>
            <a:endParaRPr dirty="0"/>
          </a:p>
          <a:p>
            <a:r>
              <a:rPr dirty="0"/>
              <a:t>docker build </a:t>
            </a:r>
            <a:r>
              <a:rPr dirty="0" err="1"/>
              <a:t>dockerfile</a:t>
            </a:r>
            <a:r>
              <a:rPr dirty="0"/>
              <a:t>/flask-</a:t>
            </a:r>
            <a:r>
              <a:rPr dirty="0" err="1"/>
              <a:t>api</a:t>
            </a:r>
            <a:r>
              <a:rPr dirty="0"/>
              <a:t>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flask-api:jenkins-package</a:t>
            </a:r>
            <a:endParaRPr dirty="0"/>
          </a:p>
          <a:p>
            <a:r>
              <a:rPr dirty="0"/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141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142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1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05050"/>
            <a:ext cx="10972800" cy="224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143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144</a:t>
            </a:fld>
            <a:endParaRPr/>
          </a:p>
        </p:txBody>
      </p:sp>
      <p:sp>
        <p:nvSpPr>
          <p:cNvPr id="92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2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2" y="2520156"/>
            <a:ext cx="8801101" cy="219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145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3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# 部署flask api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stop flask-api || true &amp;&amp; docker rm flask-api || true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run -itd -p 10009:10009 --name flask-api demoyuw/flask-api:jenkins-package</a:t>
            </a:r>
          </a:p>
        </p:txBody>
      </p:sp>
      <p:sp>
        <p:nvSpPr>
          <p:cNvPr id="93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146</a:t>
            </a:fld>
            <a:endParaRPr/>
          </a:p>
        </p:txBody>
      </p:sp>
      <p:sp>
        <p:nvSpPr>
          <p:cNvPr id="93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147</a:t>
            </a:fld>
            <a:endParaRPr/>
          </a:p>
        </p:txBody>
      </p:sp>
      <p:sp>
        <p:nvSpPr>
          <p:cNvPr id="9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4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362200"/>
            <a:ext cx="12103100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上就多部署</a:t>
            </a:r>
            <a:r>
              <a:t>python-flask api</a:t>
            </a:r>
          </a:p>
        </p:txBody>
      </p:sp>
      <p:sp>
        <p:nvSpPr>
          <p:cNvPr id="94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pic>
        <p:nvPicPr>
          <p:cNvPr id="94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" y="3108960"/>
            <a:ext cx="12105416" cy="2301240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 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外網</a:t>
            </a:r>
            <a:r>
              <a:t>IP}:10009</a:t>
            </a:r>
          </a:p>
        </p:txBody>
      </p:sp>
      <p:sp>
        <p:nvSpPr>
          <p:cNvPr id="95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  <p:pic>
        <p:nvPicPr>
          <p:cNvPr id="95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5" y="1853247"/>
            <a:ext cx="10574182" cy="4552036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 </a:t>
            </a:r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單元測試</a:t>
            </a:r>
          </a:p>
          <a:p>
            <a:r>
              <a:t>docker exec -i flask-api python test.py</a:t>
            </a:r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150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151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6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514600"/>
            <a:ext cx="7543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152</a:t>
            </a:fld>
            <a:endParaRPr/>
          </a:p>
        </p:txBody>
      </p:sp>
      <p:pic>
        <p:nvPicPr>
          <p:cNvPr id="96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7" y="3140868"/>
            <a:ext cx="8559801" cy="20193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關閉</a:t>
            </a:r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flask api</a:t>
            </a:r>
          </a:p>
        </p:txBody>
      </p:sp>
      <p:sp>
        <p:nvSpPr>
          <p:cNvPr id="9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stop Jenkins</a:t>
            </a:r>
          </a:p>
          <a:p>
            <a:endParaRPr/>
          </a:p>
          <a:p>
            <a:endParaRPr/>
          </a:p>
          <a:p>
            <a:r>
              <a:t>docker stop flask-api</a:t>
            </a:r>
          </a:p>
        </p:txBody>
      </p:sp>
      <p:sp>
        <p:nvSpPr>
          <p:cNvPr id="9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153</a:t>
            </a:fld>
            <a:endParaRPr/>
          </a:p>
        </p:txBody>
      </p:sp>
      <p:sp>
        <p:nvSpPr>
          <p:cNvPr id="9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7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5"/>
            <a:ext cx="11633201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7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154</a:t>
            </a:fld>
            <a:endParaRPr/>
          </a:p>
        </p:txBody>
      </p:sp>
      <p:sp>
        <p:nvSpPr>
          <p:cNvPr id="9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8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spcBef>
                <a:spcPts val="900"/>
              </a:spcBef>
              <a:defRPr sz="3136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驅動執行</a:t>
            </a:r>
            <a:r>
              <a:t>CI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.gitlab-ci.yml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Gitlab pipeline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腳本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Gitlab runner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Agent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的角色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負責幫你部署</a:t>
            </a:r>
          </a:p>
          <a:p>
            <a:pPr marL="0" lvl="1" indent="448055" defTabSz="448055">
              <a:spcBef>
                <a:spcPts val="900"/>
              </a:spcBef>
              <a:buSzTx/>
              <a:buFont typeface="Wingdings 3"/>
              <a:buNone/>
              <a:defRPr sz="2744"/>
            </a:pPr>
            <a:r>
              <a:t> </a:t>
            </a:r>
          </a:p>
        </p:txBody>
      </p:sp>
      <p:sp>
        <p:nvSpPr>
          <p:cNvPr id="9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155</a:t>
            </a:fld>
            <a:endParaRPr/>
          </a:p>
        </p:txBody>
      </p:sp>
      <p:sp>
        <p:nvSpPr>
          <p:cNvPr id="9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個</a:t>
            </a:r>
            <a:r>
              <a:t>gitlabci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</a:t>
            </a:r>
          </a:p>
        </p:txBody>
      </p:sp>
      <p:sp>
        <p:nvSpPr>
          <p:cNvPr id="9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156</a:t>
            </a:fld>
            <a:endParaRPr/>
          </a:p>
        </p:txBody>
      </p:sp>
      <p:pic>
        <p:nvPicPr>
          <p:cNvPr id="9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32" y="1493520"/>
            <a:ext cx="7080799" cy="5070003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t>Gitlab project/ Settings/ CI/CD/ Runners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，取得</a:t>
            </a:r>
            <a:r>
              <a:t>URL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registration token</a:t>
            </a:r>
          </a:p>
        </p:txBody>
      </p:sp>
      <p:sp>
        <p:nvSpPr>
          <p:cNvPr id="9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157</a:t>
            </a:fld>
            <a:endParaRPr/>
          </a:p>
        </p:txBody>
      </p:sp>
      <p:pic>
        <p:nvPicPr>
          <p:cNvPr id="9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46" y="2052638"/>
            <a:ext cx="638788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VM2 install docker</a:t>
            </a:r>
          </a:p>
        </p:txBody>
      </p:sp>
      <p:sp>
        <p:nvSpPr>
          <p:cNvPr id="9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clone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r>
              <a:t>sudo chmod 755 -R docker-devops/</a:t>
            </a:r>
          </a:p>
          <a:p>
            <a:r>
              <a:t>sudo ~/docker-devops/rancher/ubunu16_install_docker.sh</a:t>
            </a:r>
          </a:p>
        </p:txBody>
      </p:sp>
      <p:sp>
        <p:nvSpPr>
          <p:cNvPr id="10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158</a:t>
            </a:fld>
            <a:endParaRPr/>
          </a:p>
        </p:txBody>
      </p:sp>
      <p:sp>
        <p:nvSpPr>
          <p:cNvPr id="9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啟動</a:t>
            </a:r>
            <a:r>
              <a:t>Gitlab runner</a:t>
            </a:r>
          </a:p>
        </p:txBody>
      </p:sp>
      <p:sp>
        <p:nvSpPr>
          <p:cNvPr id="100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docker run --rm -it -v /home/demoyuw/gitlab-runner/config:/etc/gitlab-runner --privileged --name gitlab-runner gitlab/gitlab-runner register   --non-interactive   --url http://10.128.0.11  --registration-token 9c92bTS1ApX_AWNt6MX1 --executor "docker"   --docker-image docker:latest</a:t>
            </a:r>
            <a:br/>
            <a:endParaRPr/>
          </a:p>
        </p:txBody>
      </p:sp>
      <p:sp>
        <p:nvSpPr>
          <p:cNvPr id="10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159</a:t>
            </a:fld>
            <a:endParaRPr/>
          </a:p>
        </p:txBody>
      </p:sp>
      <p:sp>
        <p:nvSpPr>
          <p:cNvPr id="10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註冊紀錄</a:t>
            </a:r>
          </a:p>
        </p:txBody>
      </p:sp>
      <p:sp>
        <p:nvSpPr>
          <p:cNvPr id="10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160</a:t>
            </a:fld>
            <a:endParaRPr/>
          </a:p>
        </p:txBody>
      </p:sp>
      <p:pic>
        <p:nvPicPr>
          <p:cNvPr id="100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2778918"/>
            <a:ext cx="73533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VM2 ~/gitlab-runner/config/config.toml</a:t>
            </a:r>
          </a:p>
        </p:txBody>
      </p:sp>
      <p:sp>
        <p:nvSpPr>
          <p:cNvPr id="10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161</a:t>
            </a:fld>
            <a:endParaRPr/>
          </a:p>
        </p:txBody>
      </p:sp>
      <p:pic>
        <p:nvPicPr>
          <p:cNvPr id="101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77" y="1853247"/>
            <a:ext cx="6173806" cy="4996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8055">
              <a:defRPr sz="4116"/>
            </a:pPr>
            <a:r>
              <a:t>Runner.docker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privileged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volumes</a:t>
            </a:r>
          </a:p>
        </p:txBody>
      </p:sp>
      <p:sp>
        <p:nvSpPr>
          <p:cNvPr id="101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 [runners.docker]</a:t>
            </a:r>
          </a:p>
          <a:p>
            <a:pPr>
              <a:lnSpc>
                <a:spcPct val="80000"/>
              </a:lnSpc>
              <a:defRPr sz="2400"/>
            </a:pPr>
            <a:r>
              <a:t>    tls_verify = false</a:t>
            </a:r>
          </a:p>
          <a:p>
            <a:pPr>
              <a:lnSpc>
                <a:spcPct val="80000"/>
              </a:lnSpc>
              <a:defRPr sz="2400"/>
            </a:pPr>
            <a:r>
              <a:t>    image = "docker:latest"</a:t>
            </a:r>
          </a:p>
          <a:p>
            <a:pPr>
              <a:lnSpc>
                <a:spcPct val="80000"/>
              </a:lnSpc>
              <a:defRPr sz="2400"/>
            </a:pPr>
            <a:r>
              <a:t>    privileged = true</a:t>
            </a:r>
          </a:p>
          <a:p>
            <a:pPr>
              <a:lnSpc>
                <a:spcPct val="80000"/>
              </a:lnSpc>
              <a:defRPr sz="2400"/>
            </a:pPr>
            <a:r>
              <a:t>    disable_entrypoint_overwrite = false</a:t>
            </a:r>
          </a:p>
          <a:p>
            <a:pPr>
              <a:lnSpc>
                <a:spcPct val="80000"/>
              </a:lnSpc>
              <a:defRPr sz="2400"/>
            </a:pPr>
            <a:r>
              <a:t>    oom_kill_disable = false</a:t>
            </a:r>
          </a:p>
          <a:p>
            <a:pPr>
              <a:lnSpc>
                <a:spcPct val="80000"/>
              </a:lnSpc>
              <a:defRPr sz="2400"/>
            </a:pPr>
            <a:r>
              <a:t>    disable_cache = false</a:t>
            </a:r>
          </a:p>
          <a:p>
            <a:pPr>
              <a:lnSpc>
                <a:spcPct val="80000"/>
              </a:lnSpc>
              <a:defRPr sz="2400"/>
            </a:pPr>
            <a:r>
              <a:t>    volumes = ["/cache", "/var/run/docker.sock:/var/run/docker.sock"]</a:t>
            </a:r>
          </a:p>
          <a:p>
            <a:pPr>
              <a:lnSpc>
                <a:spcPct val="80000"/>
              </a:lnSpc>
              <a:defRPr sz="2400"/>
            </a:pPr>
            <a:r>
              <a:t>    shm_size = 0</a:t>
            </a:r>
          </a:p>
        </p:txBody>
      </p:sp>
      <p:sp>
        <p:nvSpPr>
          <p:cNvPr id="10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162</a:t>
            </a:fld>
            <a:endParaRPr/>
          </a:p>
        </p:txBody>
      </p:sp>
      <p:sp>
        <p:nvSpPr>
          <p:cNvPr id="10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執行</a:t>
            </a:r>
          </a:p>
        </p:txBody>
      </p:sp>
      <p:sp>
        <p:nvSpPr>
          <p:cNvPr id="10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-d --name gitlab-runner --restart always -v /home/demoyuw/gitlab-runner/config:/etc/gitlab-runner -v /var/run/docker.sock:/var/run/docker.sock gitlab/gitlab-runner:latest</a:t>
            </a:r>
          </a:p>
        </p:txBody>
      </p:sp>
      <p:sp>
        <p:nvSpPr>
          <p:cNvPr id="10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163</a:t>
            </a:fld>
            <a:endParaRPr/>
          </a:p>
        </p:txBody>
      </p:sp>
      <p:sp>
        <p:nvSpPr>
          <p:cNvPr id="10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狀態檢查</a:t>
            </a:r>
          </a:p>
        </p:txBody>
      </p:sp>
      <p:sp>
        <p:nvSpPr>
          <p:cNvPr id="10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164</a:t>
            </a:fld>
            <a:endParaRPr/>
          </a:p>
        </p:txBody>
      </p:sp>
      <p:pic>
        <p:nvPicPr>
          <p:cNvPr id="102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822611"/>
            <a:ext cx="8947151" cy="2655817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165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601" y="2052638"/>
            <a:ext cx="263057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service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制定執行步驟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預設為</a:t>
            </a:r>
            <a:r>
              <a:t>test</a:t>
            </a:r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166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before_script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>
              <a:lnSpc>
                <a:spcPct val="90000"/>
              </a:lnSpc>
              <a:defRPr sz="2900"/>
            </a:pPr>
            <a:r>
              <a:t>after_script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執行完後執行</a:t>
            </a:r>
          </a:p>
          <a:p>
            <a:pPr>
              <a:lnSpc>
                <a:spcPct val="90000"/>
              </a:lnSpc>
              <a:defRPr sz="2900"/>
            </a:pPr>
            <a:r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供自定義環境變數</a:t>
            </a:r>
          </a:p>
          <a:p>
            <a:pPr>
              <a:lnSpc>
                <a:spcPct val="90000"/>
              </a:lnSpc>
              <a:defRPr sz="2900"/>
            </a:pPr>
            <a:r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暫存文件或檔案</a:t>
            </a: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167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t>shell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，每個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內必須要有。</a:t>
            </a:r>
          </a:p>
          <a:p>
            <a:pPr>
              <a:lnSpc>
                <a:spcPct val="90000"/>
              </a:lnSpc>
              <a:defRPr sz="2900"/>
            </a:pPr>
            <a: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image</a:t>
            </a:r>
          </a:p>
          <a:p>
            <a:pPr>
              <a:lnSpc>
                <a:spcPct val="90000"/>
              </a:lnSpc>
              <a:defRPr sz="2900"/>
            </a:pPr>
            <a:r>
              <a:t>services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service</a:t>
            </a:r>
          </a:p>
          <a:p>
            <a:pPr>
              <a:lnSpc>
                <a:spcPct val="90000"/>
              </a:lnSpc>
              <a:defRPr sz="2900"/>
            </a:pPr>
            <a: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呼應</a:t>
            </a:r>
            <a:r>
              <a:t>Stages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所設定，執行此</a:t>
            </a:r>
            <a:r>
              <a:t>job</a:t>
            </a: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168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Variables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內的環境變數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t>branch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t>only master: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t>branch 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t>job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選擇使用何</a:t>
            </a:r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169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Allow_failure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皆不會接著執行</a:t>
            </a:r>
          </a:p>
          <a:p>
            <a:r>
              <a:t>cache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文件檔案暫存</a:t>
            </a:r>
          </a:p>
          <a:p>
            <a:r>
              <a:t>before_script &amp; after_script</a:t>
            </a:r>
          </a:p>
          <a:p>
            <a:pPr marL="742950" lvl="1" indent="-285750">
              <a:defRPr sz="2800"/>
            </a:pPr>
            <a:r>
              <a:t>Job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執行前或執行後執行。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170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171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預設變數</a:t>
            </a:r>
          </a:p>
        </p:txBody>
      </p:sp>
      <p:sp>
        <p:nvSpPr>
          <p:cNvPr id="10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t>export CI_JOB_ID="50" </a:t>
            </a:r>
          </a:p>
          <a:p>
            <a:pPr>
              <a:lnSpc>
                <a:spcPct val="90000"/>
              </a:lnSpc>
            </a:pPr>
            <a:r>
              <a:t>export CI_COMMIT_SHA="1ecfd275763eff1d6b4844ea3168962458c9f27a" export CI_COMMIT_SHORT_SHA="1ecfd275" </a:t>
            </a:r>
          </a:p>
          <a:p>
            <a:pPr>
              <a:lnSpc>
                <a:spcPct val="90000"/>
              </a:lnSpc>
            </a:pPr>
            <a:r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t>export CI_REPOSITORY_URL="https://gitlab-ci-token:[masked]@example.com/gitlab-org/gitlab-foss.git" </a:t>
            </a:r>
          </a:p>
          <a:p>
            <a:pPr>
              <a:lnSpc>
                <a:spcPct val="90000"/>
              </a:lnSpc>
            </a:pPr>
            <a:r>
              <a:t>export CI_COMMIT_TAG="1.0.0" </a:t>
            </a:r>
          </a:p>
          <a:p>
            <a:pPr>
              <a:lnSpc>
                <a:spcPct val="90000"/>
              </a:lnSpc>
            </a:pPr>
            <a:r>
              <a:t>export CI_JOB_NAME="spec:other" 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172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700212" y="2056091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CI_JOB_STAGE="test"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CI_JOB_MANUAL="true"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CI_JOB_TRIGGERED="true"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CI_JOB_TOKEN="[masked]"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CI_PIPELINE_ID="1000"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CI_PIPELINE_IID="10"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CI_PAGES_DOMAIN="gitlab.io" export CI_PAGES_URL="https://gitlab-org.gitlab.io/gitlab-foss"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CI_PROJECT_ID="34" </a:t>
            </a:r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173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174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175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176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177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Outlook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3311" y="2063675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CI/CD</a:t>
            </a:r>
          </a:p>
          <a:p>
            <a:r>
              <a:t>Docker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講解與實作</a:t>
            </a:r>
          </a:p>
          <a:p>
            <a:r>
              <a:t>Docker Compute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講解與實作</a:t>
            </a:r>
          </a:p>
          <a:p>
            <a:r>
              <a:t>Jenkins</a:t>
            </a:r>
          </a:p>
          <a:p>
            <a:r>
              <a:t>GitLab CI</a:t>
            </a:r>
          </a:p>
        </p:txBody>
      </p:sp>
      <p:sp>
        <p:nvSpPr>
          <p:cNvPr id="27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7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標題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Docker</a:t>
            </a:r>
          </a:p>
        </p:txBody>
      </p:sp>
      <p:sp>
        <p:nvSpPr>
          <p:cNvPr id="386" name="文字預留位置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投影片編號預留位置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87" name="日期預留位置 1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</a:p>
        </p:txBody>
      </p:sp>
      <p:sp>
        <p:nvSpPr>
          <p:cNvPr id="39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自動化佈署應用容器</a:t>
            </a: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t>Linux kernel namespace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 </a:t>
            </a:r>
            <a:r>
              <a:t>Control Groups (cgroups)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等，來達到建置獨立的環境及控制 </a:t>
            </a:r>
            <a:r>
              <a:t>CPU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Memory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、網路等資源。</a:t>
            </a:r>
          </a:p>
          <a:p>
            <a:pPr marL="705802" lvl="1" indent="-271462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根本原因，</a:t>
            </a:r>
            <a:r>
              <a:t>linux kernel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支援</a:t>
            </a: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Kubernetes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外還有</a:t>
            </a:r>
            <a:r>
              <a:t>Docker Swam and Apache Mesos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39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92" name="圖片 6" descr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3" y="5419368"/>
            <a:ext cx="4330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標題 1"/>
          <p:cNvSpPr txBox="1">
            <a:spLocks noGrp="1"/>
          </p:cNvSpPr>
          <p:nvPr>
            <p:ph type="title"/>
          </p:nvPr>
        </p:nvSpPr>
        <p:spPr>
          <a:xfrm>
            <a:off x="646111" y="465418"/>
            <a:ext cx="9404723" cy="1400531"/>
          </a:xfrm>
          <a:prstGeom prst="rect">
            <a:avLst/>
          </a:prstGeom>
        </p:spPr>
        <p:txBody>
          <a:bodyPr/>
          <a:lstStyle/>
          <a:p>
            <a:r>
              <a:t>Container </a:t>
            </a:r>
          </a:p>
        </p:txBody>
      </p:sp>
      <p:sp>
        <p:nvSpPr>
          <p:cNvPr id="39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作業系統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層虛擬化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kernel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每個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獨立執行緒</a:t>
            </a:r>
            <a:r>
              <a:rPr dirty="0"/>
              <a:t>(process)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秒級部署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無法橫跨機器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linux</a:t>
            </a:r>
            <a:r>
              <a:rPr dirty="0"/>
              <a:t> kernel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層隔離各</a:t>
            </a:r>
            <a:r>
              <a:rPr dirty="0" err="1"/>
              <a:t>container</a:t>
            </a:r>
            <a:r>
              <a:rPr dirty="0"/>
              <a:t> </a:t>
            </a:r>
          </a:p>
        </p:txBody>
      </p:sp>
      <p:sp>
        <p:nvSpPr>
          <p:cNvPr id="39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9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-1</a:t>
            </a:r>
          </a:p>
        </p:txBody>
      </p:sp>
      <p:sp>
        <p:nvSpPr>
          <p:cNvPr id="405" name="投影片編號預留位置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402" name="內容版面配置區 4" descr="內容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403930"/>
            <a:ext cx="8947151" cy="349317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文字方塊 5"/>
          <p:cNvSpPr txBox="1"/>
          <p:nvPr/>
        </p:nvSpPr>
        <p:spPr>
          <a:xfrm>
            <a:off x="1036320" y="6096000"/>
            <a:ext cx="949452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圖片來源：</a:t>
            </a:r>
            <a:r>
              <a:t>https://www.docker.com/what-container</a:t>
            </a:r>
          </a:p>
        </p:txBody>
      </p:sp>
      <p:sp>
        <p:nvSpPr>
          <p:cNvPr id="404" name="日期預留位置 2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-2</a:t>
            </a:r>
          </a:p>
        </p:txBody>
      </p:sp>
      <p:sp>
        <p:nvSpPr>
          <p:cNvPr id="41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Container vs VM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效率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少了</a:t>
            </a:r>
            <a:r>
              <a:rPr dirty="0" err="1"/>
              <a:t>Guest</a:t>
            </a:r>
            <a:r>
              <a:rPr dirty="0"/>
              <a:t> OS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與 </a:t>
            </a:r>
            <a:r>
              <a:rPr dirty="0" err="1"/>
              <a:t>Hypervisior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層，啟動時效率較高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效能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執行緒都在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上，效能相差不大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安全性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，安全性不比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12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1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Kubernetes</a:t>
            </a:r>
          </a:p>
        </p:txBody>
      </p:sp>
      <p:sp>
        <p:nvSpPr>
          <p:cNvPr id="41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命名規則：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全英文小寫與</a:t>
            </a:r>
            <a:r>
              <a:t>”-”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，勿大寫或其他特殊符號</a:t>
            </a:r>
          </a:p>
          <a:p>
            <a:pPr marL="742950" lvl="1" indent="-285750">
              <a:defRPr sz="2800"/>
            </a:pPr>
            <a:r>
              <a:t>Ex: test-website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縮寫</a:t>
            </a:r>
          </a:p>
          <a:p>
            <a:pPr marL="742950" lvl="1" indent="-285750">
              <a:defRPr sz="2800"/>
            </a:pPr>
            <a:r>
              <a:t>Kubernetes</a:t>
            </a:r>
          </a:p>
          <a:p>
            <a:pPr marL="1143000" lvl="2" indent="-228600">
              <a:defRPr sz="2400"/>
            </a:pPr>
            <a:r>
              <a:t>K8S</a:t>
            </a:r>
          </a:p>
        </p:txBody>
      </p:sp>
      <p:sp>
        <p:nvSpPr>
          <p:cNvPr id="417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1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製作流程</a:t>
            </a:r>
          </a:p>
        </p:txBody>
      </p:sp>
      <p:sp>
        <p:nvSpPr>
          <p:cNvPr id="42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2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23" name="文字方塊 7"/>
          <p:cNvSpPr txBox="1"/>
          <p:nvPr/>
        </p:nvSpPr>
        <p:spPr>
          <a:xfrm>
            <a:off x="45719" y="6248400"/>
            <a:ext cx="12043917" cy="62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Source: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https://medium.com/platformer-blog/practical-guide-on-writing-a-dockerfile-for-your-application-89376f88b3b5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t> -1</a:t>
            </a:r>
          </a:p>
        </p:txBody>
      </p:sp>
      <p:sp>
        <p:nvSpPr>
          <p:cNvPr id="42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Images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/>
              <a:t>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能建立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，但是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/>
              <a:t>docker</a:t>
            </a:r>
            <a:r>
              <a:rPr dirty="0"/>
              <a:t> image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檔本身為唯讀，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運行時所產生新的資料，會成為新的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並與原始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進行堆疊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Container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提供獨立、安全的環境給應用程式執行，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是由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建立，並可讀可寫，運行在主機上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428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27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 code</a:t>
            </a:r>
          </a:p>
          <a:p>
            <a:pPr marL="742950" lvl="1" indent="-285750"/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堆疊</a:t>
            </a:r>
          </a:p>
        </p:txBody>
      </p:sp>
      <p:sp>
        <p:nvSpPr>
          <p:cNvPr id="4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431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98275"/>
            <a:ext cx="8947151" cy="290448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34" name="文字方塊 7"/>
          <p:cNvSpPr txBox="1"/>
          <p:nvPr/>
        </p:nvSpPr>
        <p:spPr>
          <a:xfrm>
            <a:off x="1264920" y="5892800"/>
            <a:ext cx="8907417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https://blog.51cto.com/wzlinux/2044797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t> -2</a:t>
            </a:r>
          </a:p>
        </p:txBody>
      </p:sp>
      <p:sp>
        <p:nvSpPr>
          <p:cNvPr id="43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4032" indent="-264032" defTabSz="352043">
              <a:spcBef>
                <a:spcPts val="700"/>
              </a:spcBef>
              <a:defRPr sz="2464"/>
            </a:pPr>
            <a:r>
              <a:t>Docker Registers 將 Docker images 上傳(push)、下載(pull)到公開(ex: Docker hub)或私有的 Docker Registries (ex: Harbor) 上，與同隊成員或所有人分享。 </a:t>
            </a:r>
          </a:p>
          <a:p>
            <a:pPr marL="264032" indent="-264032" defTabSz="352043">
              <a:spcBef>
                <a:spcPts val="700"/>
              </a:spcBef>
              <a:defRPr sz="2464"/>
            </a:pPr>
            <a:r>
              <a:t>公開的像 Docker Hub 提供了許多官方 release的 images 。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Ubuntu: https://hub.docker.com/_/ubuntu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CentOS: https://hub.docker.com/_/centos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Java openjdk: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https://hub.docker.com/_/openjdk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Python:	https://hub.docker.com/_/python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Nginx: https://hub.docker.com/_/nginx</a:t>
            </a:r>
          </a:p>
        </p:txBody>
      </p:sp>
      <p:sp>
        <p:nvSpPr>
          <p:cNvPr id="43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3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Windows 10 run Docker?</a:t>
            </a:r>
          </a:p>
        </p:txBody>
      </p:sp>
      <p:sp>
        <p:nvSpPr>
          <p:cNvPr id="44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Only </a:t>
            </a:r>
            <a:r>
              <a:rPr b="1"/>
              <a:t>Windows 10 </a:t>
            </a:r>
            <a:r>
              <a:t>Pro and Enterprise can support.</a:t>
            </a:r>
          </a:p>
        </p:txBody>
      </p:sp>
      <p:sp>
        <p:nvSpPr>
          <p:cNvPr id="44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4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Use VM1 on you </a:t>
            </a:r>
            <a:r>
              <a:rPr dirty="0" err="1"/>
              <a:t>docker</a:t>
            </a:r>
            <a:r>
              <a:rPr dirty="0"/>
              <a:t> development </a:t>
            </a:r>
            <a:r>
              <a:rPr dirty="0" err="1"/>
              <a:t>environmets</a:t>
            </a:r>
            <a:endParaRPr dirty="0"/>
          </a:p>
        </p:txBody>
      </p:sp>
      <p:sp>
        <p:nvSpPr>
          <p:cNvPr id="44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git</a:t>
            </a:r>
            <a:r>
              <a:rPr dirty="0"/>
              <a:t> clone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chmod</a:t>
            </a:r>
            <a:r>
              <a:rPr dirty="0"/>
              <a:t> 755 -R </a:t>
            </a:r>
            <a:r>
              <a:rPr dirty="0" err="1"/>
              <a:t>docker-devops</a:t>
            </a:r>
            <a:r>
              <a:rPr dirty="0"/>
              <a:t>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~/docker-devops/rancher/ubunu</a:t>
            </a:r>
            <a:r>
              <a:rPr lang="en-US" dirty="0"/>
              <a:t>20</a:t>
            </a:r>
            <a:r>
              <a:rPr dirty="0"/>
              <a:t>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把使用者</a:t>
            </a:r>
            <a:r>
              <a:rPr dirty="0"/>
              <a:t>(</a:t>
            </a:r>
            <a:r>
              <a:rPr dirty="0" err="1"/>
              <a:t>demoyuw</a:t>
            </a:r>
            <a:r>
              <a:rPr dirty="0"/>
              <a:t>) </a:t>
            </a:r>
            <a:r>
              <a:rPr dirty="0" err="1"/>
              <a:t>加入docker，重新讀取設定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/>
              <a:t>exit; </a:t>
            </a:r>
            <a:r>
              <a:rPr dirty="0" err="1"/>
              <a:t>重新ssh登入</a:t>
            </a:r>
            <a:r>
              <a:rPr dirty="0"/>
              <a:t>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驗證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 err="1"/>
              <a:t>docker</a:t>
            </a:r>
            <a:r>
              <a:rPr dirty="0"/>
              <a:t> version</a:t>
            </a:r>
          </a:p>
        </p:txBody>
      </p:sp>
      <p:sp>
        <p:nvSpPr>
          <p:cNvPr id="4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4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-1</a:t>
            </a:r>
          </a:p>
        </p:txBody>
      </p:sp>
      <p:sp>
        <p:nvSpPr>
          <p:cNvPr id="45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606" indent="-284606" defTabSz="379475">
              <a:lnSpc>
                <a:spcPct val="80000"/>
              </a:lnSpc>
              <a:spcBef>
                <a:spcPts val="800"/>
              </a:spcBef>
              <a:defRPr sz="2241"/>
            </a:pPr>
            <a:r>
              <a:rPr dirty="0"/>
              <a:t>FROM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取得官方認證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ubuntu:18.04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取得私有帳號的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帳號</a:t>
            </a:r>
            <a:r>
              <a:rPr dirty="0"/>
              <a:t>}}/{{image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</a:t>
            </a:r>
            <a:r>
              <a:rPr dirty="0" err="1"/>
              <a:t>demoyuw</a:t>
            </a:r>
            <a:r>
              <a:rPr dirty="0"/>
              <a:t>/nginx:</a:t>
            </a:r>
            <a:r>
              <a:rPr b="1" dirty="0"/>
              <a:t>v0.2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從指定路徑</a:t>
            </a:r>
            <a:r>
              <a:rPr dirty="0" err="1"/>
              <a:t>image</a:t>
            </a:r>
            <a:r>
              <a:rPr dirty="0"/>
              <a:t> registry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rPr dirty="0" err="1"/>
              <a:t>image</a:t>
            </a:r>
            <a:endParaRPr dirty="0"/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 b="1"/>
            </a:pPr>
            <a:r>
              <a:rPr dirty="0"/>
              <a:t>FROM 10.30.1.1/images/python:3.8-alpine3.11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只能一組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>
                <a:latin typeface="+mj-lt"/>
                <a:ea typeface="+mj-ea"/>
                <a:cs typeface="+mj-cs"/>
                <a:sym typeface="Helvetica"/>
              </a:rPr>
              <a:t>Multi-stage</a:t>
            </a:r>
          </a:p>
          <a:p>
            <a:pPr marL="996124" lvl="2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>
                <a:latin typeface="+mj-lt"/>
                <a:ea typeface="+mj-ea"/>
                <a:cs typeface="+mj-cs"/>
                <a:sym typeface="Helvetica"/>
              </a:rPr>
              <a:t>FROM golang:1.16 AS builder</a:t>
            </a:r>
          </a:p>
        </p:txBody>
      </p:sp>
      <p:sp>
        <p:nvSpPr>
          <p:cNvPr id="45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5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-2</a:t>
            </a:r>
          </a:p>
        </p:txBody>
      </p:sp>
      <p:sp>
        <p:nvSpPr>
          <p:cNvPr id="45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ENV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環境變數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ENV &lt;key&gt;=&lt;value&gt;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可多組</a:t>
            </a:r>
          </a:p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WORKDIR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建立資料夾，並設定預設資料夾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WORKDIR /app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只能一組</a:t>
            </a:r>
          </a:p>
        </p:txBody>
      </p:sp>
      <p:sp>
        <p:nvSpPr>
          <p:cNvPr id="45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5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3A62F-12AA-6F37-5F20-157C579E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en" altLang="zh-TW" dirty="0"/>
              <a:t> Keyword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D91DE-F2F0-B322-B8E3-8F1754CF4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ARG</a:t>
            </a:r>
          </a:p>
          <a:p>
            <a:pPr lvl="1"/>
            <a:r>
              <a:rPr kumimoji="1" lang="zh-TW" altLang="en-US" dirty="0"/>
              <a:t>設定變數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Dockerfile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ARG VERSION=0.0.1</a:t>
            </a:r>
          </a:p>
          <a:p>
            <a:pPr lvl="2"/>
            <a:r>
              <a:rPr kumimoji="1" lang="en-US" altLang="zh-TW" dirty="0"/>
              <a:t>RUN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${VERSION}</a:t>
            </a:r>
          </a:p>
          <a:p>
            <a:pPr lvl="1"/>
            <a:r>
              <a:rPr kumimoji="1" lang="en-US" altLang="zh-TW" dirty="0"/>
              <a:t>Build </a:t>
            </a:r>
            <a:r>
              <a:rPr kumimoji="1" lang="zh-TW" altLang="en-US" dirty="0"/>
              <a:t>階段</a:t>
            </a:r>
            <a:endParaRPr kumimoji="1" lang="en-US" altLang="zh-TW" dirty="0"/>
          </a:p>
          <a:p>
            <a:pPr lvl="2"/>
            <a:r>
              <a:rPr lang="en" altLang="zh-TW" dirty="0"/>
              <a:t>docker build </a:t>
            </a:r>
            <a:r>
              <a:rPr lang="en" altLang="zh-TW" dirty="0">
                <a:solidFill>
                  <a:srgbClr val="8B008B"/>
                </a:solidFill>
                <a:effectLst/>
              </a:rPr>
              <a:t>--build-</a:t>
            </a:r>
            <a:r>
              <a:rPr lang="en" altLang="zh-TW" dirty="0" err="1">
                <a:solidFill>
                  <a:srgbClr val="8B008B"/>
                </a:solidFill>
                <a:effectLst/>
              </a:rPr>
              <a:t>arg</a:t>
            </a:r>
            <a:r>
              <a:rPr lang="en" altLang="zh-TW" dirty="0"/>
              <a:t> VERSION</a:t>
            </a:r>
            <a:r>
              <a:rPr lang="en" altLang="zh-TW" dirty="0">
                <a:effectLst/>
              </a:rPr>
              <a:t>=1.</a:t>
            </a:r>
            <a:r>
              <a:rPr lang="en" altLang="zh-TW" dirty="0"/>
              <a:t>0.0 .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22203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-3</a:t>
            </a:r>
          </a:p>
        </p:txBody>
      </p:sp>
      <p:sp>
        <p:nvSpPr>
          <p:cNvPr id="46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RUN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 err="1"/>
              <a:t>command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並建立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，用於安裝。</a:t>
            </a:r>
            <a:r>
              <a:rPr dirty="0" err="1"/>
              <a:t>Shell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”command”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apt-get install python3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意思為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/>
              <a:t>c apt-get install python3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/>
              <a:t>Exec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使用指定</a:t>
            </a:r>
            <a:r>
              <a:rPr dirty="0" err="1"/>
              <a:t>shell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[“command1”, “command2” …] 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Ex: RUN ["/bin/bash", "-c", "echo </a:t>
            </a:r>
            <a:r>
              <a:rPr dirty="0" err="1"/>
              <a:t>hellow</a:t>
            </a:r>
            <a:r>
              <a:rPr dirty="0"/>
              <a:t> &gt;&gt; </a:t>
            </a:r>
            <a:r>
              <a:rPr dirty="0" err="1"/>
              <a:t>hellow.txt</a:t>
            </a:r>
            <a:r>
              <a:rPr dirty="0"/>
              <a:t>"]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可多組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6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6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-4</a:t>
            </a:r>
          </a:p>
        </p:txBody>
      </p:sp>
      <p:sp>
        <p:nvSpPr>
          <p:cNvPr id="46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ADD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會複製至指定位置並進行解壓縮</a:t>
            </a:r>
          </a:p>
          <a:p>
            <a:pPr>
              <a:lnSpc>
                <a:spcPct val="80000"/>
              </a:lnSpc>
              <a:defRPr sz="2400"/>
            </a:pPr>
            <a:r>
              <a:t>COPY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差別</a:t>
            </a:r>
            <a:r>
              <a:t>: copy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只單純進行複製</a:t>
            </a:r>
          </a:p>
        </p:txBody>
      </p:sp>
      <p:sp>
        <p:nvSpPr>
          <p:cNvPr id="46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6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-5</a:t>
            </a:r>
          </a:p>
        </p:txBody>
      </p:sp>
      <p:sp>
        <p:nvSpPr>
          <p:cNvPr id="47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077911" y="2052917"/>
            <a:ext cx="8946543" cy="4195483"/>
          </a:xfrm>
          <a:prstGeom prst="rect">
            <a:avLst/>
          </a:prstGeom>
        </p:spPr>
        <p:txBody>
          <a:bodyPr/>
          <a:lstStyle/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宣告Docker</a:t>
            </a:r>
            <a:r>
              <a:rPr dirty="0"/>
              <a:t> </a:t>
            </a:r>
            <a:r>
              <a:rPr dirty="0" err="1"/>
              <a:t>對外提供哪些port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 &lt;port&gt; [&lt;port&gt;/&lt;protocol&gt;...]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預設為</a:t>
            </a:r>
            <a:r>
              <a:rPr dirty="0"/>
              <a:t> TCP port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80/TCP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8000/UDP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可多組</a:t>
            </a:r>
            <a:endParaRPr dirty="0"/>
          </a:p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可使用docker</a:t>
            </a:r>
            <a:r>
              <a:rPr dirty="0"/>
              <a:t> </a:t>
            </a:r>
            <a:r>
              <a:rPr dirty="0" err="1"/>
              <a:t>command取代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{{</a:t>
            </a:r>
            <a:r>
              <a:rPr dirty="0" err="1"/>
              <a:t>local端port</a:t>
            </a:r>
            <a:r>
              <a:rPr dirty="0"/>
              <a:t>}}:{{</a:t>
            </a:r>
            <a:r>
              <a:rPr dirty="0" err="1"/>
              <a:t>container啟用port</a:t>
            </a:r>
            <a:r>
              <a:rPr dirty="0"/>
              <a:t>}}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80:80 -p 443:443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隨機指定一個3xxxx port </a:t>
            </a:r>
            <a:r>
              <a:rPr dirty="0" err="1"/>
              <a:t>給EXPOSE</a:t>
            </a:r>
            <a:r>
              <a:rPr dirty="0"/>
              <a:t>  port</a:t>
            </a:r>
          </a:p>
        </p:txBody>
      </p:sp>
      <p:sp>
        <p:nvSpPr>
          <p:cNvPr id="47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7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-6</a:t>
            </a:r>
          </a:p>
        </p:txBody>
      </p:sp>
      <p:sp>
        <p:nvSpPr>
          <p:cNvPr id="47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/>
              <a:t>VOLUME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local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端建立</a:t>
            </a:r>
            <a:r>
              <a:rPr dirty="0" err="1"/>
              <a:t>volume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，並接到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/volume1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[“/volume1”]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[“/volume1”, “/volume2” …..] </a:t>
            </a:r>
          </a:p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docker</a:t>
            </a:r>
            <a:r>
              <a:rPr dirty="0"/>
              <a:t> command	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資料夾路徑</a:t>
            </a:r>
            <a:r>
              <a:rPr dirty="0"/>
              <a:t>}:{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內資料夾路徑</a:t>
            </a:r>
            <a:r>
              <a:rPr dirty="0"/>
              <a:t>}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Ex: 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$HOME/container1-data:/data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/home/user/container-log:/var/log</a:t>
            </a:r>
          </a:p>
        </p:txBody>
      </p:sp>
      <p:sp>
        <p:nvSpPr>
          <p:cNvPr id="47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7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-7</a:t>
            </a:r>
          </a:p>
        </p:txBody>
      </p:sp>
      <p:sp>
        <p:nvSpPr>
          <p:cNvPr id="48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700"/>
            </a:pPr>
            <a:r>
              <a:t>ENTRYPOINT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t>Docker file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只能有一個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用來進行參數設定，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運行前的前置作業。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會在</a:t>
            </a:r>
            <a:r>
              <a:t>CMD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不可取代</a:t>
            </a:r>
          </a:p>
          <a:p>
            <a:pPr>
              <a:lnSpc>
                <a:spcPct val="80000"/>
              </a:lnSpc>
              <a:defRPr sz="2700"/>
            </a:pPr>
            <a:r>
              <a:t>CMD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t>Docker file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只能有一個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啟動時執行，並且可經由</a:t>
            </a:r>
            <a:r>
              <a:t>docker run command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置換參數</a:t>
            </a: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可取代</a:t>
            </a:r>
          </a:p>
        </p:txBody>
      </p:sp>
      <p:sp>
        <p:nvSpPr>
          <p:cNvPr id="48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48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-8</a:t>
            </a:r>
          </a:p>
        </p:txBody>
      </p:sp>
      <p:sp>
        <p:nvSpPr>
          <p:cNvPr id="48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ENTRYPOINT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CMD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組合成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執行時</a:t>
            </a:r>
            <a:r>
              <a:t>Command</a:t>
            </a:r>
          </a:p>
          <a:p>
            <a:pPr marL="742950" lvl="1" indent="-285750">
              <a:defRPr sz="2800"/>
            </a:pPr>
            <a:r>
              <a:t>ENTRYPOINT [”/bin/bash”]</a:t>
            </a:r>
          </a:p>
          <a:p>
            <a:pPr marL="742950" lvl="1" indent="-285750">
              <a:defRPr sz="2800"/>
            </a:pPr>
            <a:r>
              <a:t>CMD [sh execute.sh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t>1 ]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組合後</a:t>
            </a:r>
          </a:p>
          <a:p>
            <a:pPr marL="1143000" lvl="2" indent="-228600">
              <a:defRPr sz="2400"/>
            </a:pPr>
            <a:r>
              <a:t>ENTRYPOINT + CMD</a:t>
            </a:r>
          </a:p>
          <a:p>
            <a:pPr marL="1143000" lvl="2" indent="-228600">
              <a:defRPr sz="2400"/>
            </a:pPr>
            <a:r>
              <a:t>/bin/bash sh execute.sh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t> </a:t>
            </a:r>
          </a:p>
        </p:txBody>
      </p:sp>
      <p:sp>
        <p:nvSpPr>
          <p:cNvPr id="48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48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EA0FEB-4AFA-1D3C-9653-214E8F94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直觀寫法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76D5535-D4D2-1A18-4714-57F05785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較佳寫法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2022/12/3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Dockerfile</a:t>
            </a:r>
          </a:p>
        </p:txBody>
      </p:sp>
      <p:sp>
        <p:nvSpPr>
          <p:cNvPr id="4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java</a:t>
            </a:r>
          </a:p>
          <a:p>
            <a:r>
              <a:t>RUN cd /</a:t>
            </a:r>
          </a:p>
          <a:p>
            <a:r>
              <a:t>ADD apache-tomcat-7.0.82.tar.gz .</a:t>
            </a:r>
          </a:p>
          <a:p>
            <a:r>
              <a:t>CMD ["/apache-tomcat-7.0.82/bin/catalina.sh", "run"]</a:t>
            </a:r>
          </a:p>
        </p:txBody>
      </p:sp>
      <p:sp>
        <p:nvSpPr>
          <p:cNvPr id="5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4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501" name="文字方塊 6"/>
          <p:cNvSpPr txBox="1"/>
          <p:nvPr/>
        </p:nvSpPr>
        <p:spPr>
          <a:xfrm>
            <a:off x="1149031" y="1327093"/>
            <a:ext cx="86722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dockerfile/tomcat/Dockerfile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build and run </a:t>
            </a:r>
          </a:p>
        </p:txBody>
      </p:sp>
      <p:sp>
        <p:nvSpPr>
          <p:cNvPr id="50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/java-tomcat </a:t>
            </a:r>
          </a:p>
          <a:p>
            <a:r>
              <a:rPr dirty="0"/>
              <a:t>docker run -v /home/</a:t>
            </a:r>
            <a:r>
              <a:rPr dirty="0" err="1"/>
              <a:t>demoyuw</a:t>
            </a:r>
            <a:r>
              <a:rPr dirty="0"/>
              <a:t>/docker-</a:t>
            </a:r>
            <a:r>
              <a:rPr dirty="0" err="1"/>
              <a:t>devops</a:t>
            </a:r>
            <a:r>
              <a:rPr dirty="0"/>
              <a:t>/</a:t>
            </a:r>
            <a:r>
              <a:rPr dirty="0" err="1"/>
              <a:t>dockerfile</a:t>
            </a:r>
            <a:r>
              <a:rPr dirty="0"/>
              <a:t>/tomcat/war:/apache-tomcat-7.0.82/</a:t>
            </a:r>
            <a:r>
              <a:rPr dirty="0" err="1"/>
              <a:t>webapps</a:t>
            </a:r>
            <a:r>
              <a:rPr dirty="0"/>
              <a:t> -p 80:8080 -</a:t>
            </a:r>
            <a:r>
              <a:rPr dirty="0" err="1"/>
              <a:t>itd</a:t>
            </a:r>
            <a:r>
              <a:rPr dirty="0"/>
              <a:t> --name java-tomcat </a:t>
            </a:r>
            <a:r>
              <a:rPr dirty="0" err="1"/>
              <a:t>demoyuw</a:t>
            </a:r>
            <a:r>
              <a:rPr dirty="0"/>
              <a:t>/java-tomcat</a:t>
            </a:r>
          </a:p>
          <a:p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http://{VM1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rPr>
              <a:t>外部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IP}/jenkins/</a:t>
            </a:r>
          </a:p>
        </p:txBody>
      </p:sp>
      <p:sp>
        <p:nvSpPr>
          <p:cNvPr id="5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5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Dockerfile Multi-stage (docker 17.05以後版本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Dockerfile Multi-stage (docker 17.05以後版本)</a:t>
            </a:r>
          </a:p>
        </p:txBody>
      </p:sp>
      <p:sp>
        <p:nvSpPr>
          <p:cNvPr id="509" name="一個docker file 可以執行多個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一個docker file 可以執行多個stage</a:t>
            </a:r>
          </a:p>
          <a:p>
            <a:r>
              <a:t>stage可以Copy其他stage 或 image裡的檔案</a:t>
            </a:r>
          </a:p>
        </p:txBody>
      </p:sp>
      <p:sp>
        <p:nvSpPr>
          <p:cNvPr id="5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自己build Dockerfile: Java Spring with grad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989"/>
            </a:lvl1pPr>
          </a:lstStyle>
          <a:p>
            <a:r>
              <a:t>自己build Dockerfile: Java Spring with gradle</a:t>
            </a:r>
          </a:p>
        </p:txBody>
      </p:sp>
      <p:sp>
        <p:nvSpPr>
          <p:cNvPr id="513" name="FROM gradle:jdk8 as build-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3172" indent="-233172" defTabSz="310895">
              <a:spcBef>
                <a:spcPts val="600"/>
              </a:spcBef>
              <a:defRPr sz="2176"/>
            </a:pPr>
            <a:r>
              <a:t>FROM gradle:jdk8 as build-stage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--chown=gradle:gradle .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WORKDIR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gradle build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endParaRPr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FROM openjdk:8-jdk-alpine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--from=build-stage /home/gradle/src/build/libs/\*.jar app.jar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ENTRYPOINT ["java","-jar","/app.jar"]</a:t>
            </a:r>
          </a:p>
        </p:txBody>
      </p:sp>
      <p:sp>
        <p:nvSpPr>
          <p:cNvPr id="5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31" y="2645345"/>
            <a:ext cx="6135380" cy="38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t>(Dev)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t>(Ops)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相互合作模式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避免開發出難維護、穩定性差的產品。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自己build Dockerfile: Vue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自己build Dockerfile: VueJS</a:t>
            </a:r>
          </a:p>
        </p:txBody>
      </p:sp>
      <p:sp>
        <p:nvSpPr>
          <p:cNvPr id="517" name="# build 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8307" indent="-178307" defTabSz="237743">
              <a:spcBef>
                <a:spcPts val="500"/>
              </a:spcBef>
              <a:defRPr sz="1664"/>
            </a:pPr>
            <a:r>
              <a:t># build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node:lts-alpine as build-stage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WORKDIR /app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package*.json ./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install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. .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run build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endParaRPr/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# production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nginx:stable-alpine as production-stage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--from=build-stage /app/dist /usr/share/nginx/html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EXPOSE 80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CMD ["nginx", "-g", "daemon off;"]</a:t>
            </a:r>
          </a:p>
        </p:txBody>
      </p:sp>
      <p:sp>
        <p:nvSpPr>
          <p:cNvPr id="51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自己</a:t>
            </a:r>
            <a:r>
              <a:t>build: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t>image</a:t>
            </a:r>
          </a:p>
        </p:txBody>
      </p:sp>
      <p:sp>
        <p:nvSpPr>
          <p:cNvPr id="5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這層，執行</a:t>
            </a:r>
            <a:r>
              <a:rPr dirty="0" err="1"/>
              <a:t>build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/nginx:v0.1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rPr dirty="0" err="1"/>
              <a:t>docker</a:t>
            </a:r>
            <a:r>
              <a:rPr dirty="0"/>
              <a:t> image</a:t>
            </a:r>
          </a:p>
          <a:p>
            <a:pPr marL="742950" lvl="1" indent="-285750">
              <a:defRPr sz="2800"/>
            </a:pPr>
            <a:r>
              <a:rPr dirty="0"/>
              <a:t>docker image ls </a:t>
            </a:r>
            <a:r>
              <a:rPr lang="en-US" altLang="zh-TW" dirty="0"/>
              <a:t>-</a:t>
            </a:r>
            <a:r>
              <a:rPr dirty="0"/>
              <a:t>a</a:t>
            </a:r>
          </a:p>
        </p:txBody>
      </p:sp>
      <p:sp>
        <p:nvSpPr>
          <p:cNvPr id="525" name="投影片編號預留位置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522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4554"/>
            <a:ext cx="6644641" cy="188344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-1</a:t>
            </a:r>
          </a:p>
        </p:txBody>
      </p:sp>
      <p:sp>
        <p:nvSpPr>
          <p:cNvPr id="52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更新</a:t>
            </a:r>
            <a:r>
              <a:t>image tag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tag {image_id} demoyuw/nginx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刪除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{image_id}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{repository:tag}  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匯出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save -o {output_file.tgz} {docker_image_id}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匯入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load -i  backendscheduler.tgz</a:t>
            </a:r>
          </a:p>
        </p:txBody>
      </p:sp>
      <p:sp>
        <p:nvSpPr>
          <p:cNvPr id="53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2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3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3040"/>
            </a:pPr>
            <a:r>
              <a:t>Docker Hub (Docker Registries)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t>GitHub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可下載與上傳的</a:t>
            </a:r>
            <a:r>
              <a:t>Container image.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ubuntu:16.04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選用</a:t>
            </a:r>
            <a:r>
              <a:t>ubuntu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官方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，並且指定</a:t>
            </a:r>
            <a:r>
              <a:t>ubuntu16.04 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不指定系統自動安裝</a:t>
            </a:r>
            <a:r>
              <a:t>Lastest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demoyuw/nginx:v1.0.0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取得特定賬號</a:t>
            </a:r>
            <a:r>
              <a:t>demoyuw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上傳的</a:t>
            </a:r>
            <a:r>
              <a:t>nginx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，並指定使用</a:t>
            </a:r>
            <a:r>
              <a:t>v1.0.0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版</a:t>
            </a:r>
          </a:p>
        </p:txBody>
      </p:sp>
      <p:sp>
        <p:nvSpPr>
          <p:cNvPr id="53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53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-4</a:t>
            </a:r>
          </a:p>
        </p:txBody>
      </p:sp>
      <p:sp>
        <p:nvSpPr>
          <p:cNvPr id="5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login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登入docker hub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登入指定路徑docker registry</a:t>
            </a:r>
          </a:p>
          <a:p>
            <a:pPr marL="817244" lvl="2" indent="-222884" defTabSz="297179">
              <a:spcBef>
                <a:spcPts val="600"/>
              </a:spcBef>
              <a:defRPr sz="2080"/>
            </a:pPr>
            <a:r>
              <a:t>ex: docker login 10.30.1.1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logout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登出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push demoyuw/nginx:v1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pull demoyuw/nginx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下載</a:t>
            </a:r>
          </a:p>
        </p:txBody>
      </p:sp>
      <p:sp>
        <p:nvSpPr>
          <p:cNvPr id="54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53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-1</a:t>
            </a:r>
          </a:p>
        </p:txBody>
      </p:sp>
      <p:sp>
        <p:nvSpPr>
          <p:cNvPr id="5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438911">
              <a:spcBef>
                <a:spcPts val="900"/>
              </a:spcBef>
              <a:defRPr sz="30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-v {{</a:t>
            </a:r>
            <a:r>
              <a:rPr dirty="0" err="1"/>
              <a:t>本地端路徑</a:t>
            </a:r>
            <a:r>
              <a:rPr dirty="0"/>
              <a:t>}}:{{container </a:t>
            </a:r>
            <a:r>
              <a:rPr dirty="0" err="1"/>
              <a:t>路徑</a:t>
            </a:r>
            <a:r>
              <a:rPr dirty="0"/>
              <a:t>}} -p {{</a:t>
            </a:r>
            <a:r>
              <a:rPr dirty="0" err="1"/>
              <a:t>本地端port</a:t>
            </a:r>
            <a:r>
              <a:rPr dirty="0"/>
              <a:t>}}:{{container port}} --name {</a:t>
            </a:r>
            <a:r>
              <a:rPr dirty="0" err="1"/>
              <a:t>process_name</a:t>
            </a:r>
            <a:r>
              <a:rPr dirty="0"/>
              <a:t>} {</a:t>
            </a:r>
            <a:r>
              <a:rPr dirty="0" err="1"/>
              <a:t>image_name:version</a:t>
            </a:r>
            <a:r>
              <a:rPr dirty="0"/>
              <a:t>} 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Ex: docker run -</a:t>
            </a:r>
            <a:r>
              <a:rPr dirty="0" err="1"/>
              <a:t>itd</a:t>
            </a:r>
            <a:r>
              <a:rPr dirty="0"/>
              <a:t> -p 80:80 -v /opt:/opt --name </a:t>
            </a:r>
            <a:r>
              <a:rPr dirty="0" err="1"/>
              <a:t>nginx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nginx</a:t>
            </a:r>
            <a:endParaRPr lang="en-US" dirty="0"/>
          </a:p>
          <a:p>
            <a:pPr marL="329184" indent="-329184" defTabSz="438911">
              <a:spcBef>
                <a:spcPts val="900"/>
              </a:spcBef>
              <a:defRPr sz="3072"/>
            </a:pPr>
            <a:r>
              <a:rPr lang="zh-TW" altLang="en-US" sz="3072" dirty="0">
                <a:sym typeface="Helvetica"/>
              </a:rPr>
              <a:t>列表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ps</a:t>
            </a:r>
            <a:r>
              <a:rPr lang="en-US" altLang="zh-TW" dirty="0"/>
              <a:t> -a</a:t>
            </a:r>
          </a:p>
        </p:txBody>
      </p:sp>
      <p:sp>
        <p:nvSpPr>
          <p:cNvPr id="54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54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參數介紹</a:t>
            </a:r>
          </a:p>
        </p:txBody>
      </p:sp>
      <p:sp>
        <p:nvSpPr>
          <p:cNvPr id="5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</a:t>
            </a:r>
            <a:r>
              <a:rPr dirty="0" err="1"/>
              <a:t>i</a:t>
            </a:r>
            <a:r>
              <a:rPr dirty="0"/>
              <a:t> (–interactive)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Keep STDIN open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維持標準輸入</a:t>
            </a:r>
            <a:r>
              <a:rPr dirty="0" err="1"/>
              <a:t>open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-t (–</a:t>
            </a:r>
            <a:r>
              <a:rPr dirty="0" err="1"/>
              <a:t>tty</a:t>
            </a:r>
            <a:r>
              <a:rPr dirty="0"/>
              <a:t>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Allocate a pseudo-TTY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为容器分配一个虛擬終端機，才能執行給後續執行</a:t>
            </a:r>
            <a:r>
              <a:rPr dirty="0" err="1"/>
              <a:t>shell</a:t>
            </a:r>
            <a:r>
              <a:rPr dirty="0"/>
              <a:t>(ex: /bin/bash or /bin/</a:t>
            </a:r>
            <a:r>
              <a:rPr dirty="0" err="1"/>
              <a:t>sh</a:t>
            </a:r>
            <a:r>
              <a:rPr dirty="0"/>
              <a:t>)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-d (–detach)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Run container in background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在背景裡執行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5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-2</a:t>
            </a:r>
          </a:p>
        </p:txBody>
      </p:sp>
      <p:sp>
        <p:nvSpPr>
          <p:cNvPr id="5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3745" indent="-253745" defTabSz="338327">
              <a:spcBef>
                <a:spcPts val="700"/>
              </a:spcBef>
              <a:defRPr sz="2368"/>
            </a:pPr>
            <a:r>
              <a:t>停止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stop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stop {container_name}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t>啟動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start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start {container_name}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t>刪除process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rm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rm {container_name}</a:t>
            </a:r>
          </a:p>
        </p:txBody>
      </p:sp>
      <p:sp>
        <p:nvSpPr>
          <p:cNvPr id="5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5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-2</a:t>
            </a:r>
          </a:p>
        </p:txBody>
      </p:sp>
      <p:sp>
        <p:nvSpPr>
          <p:cNvPr id="5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停止所有正在執行的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stop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rm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 image</a:t>
            </a:r>
          </a:p>
          <a:p>
            <a:pPr marL="742950" lvl="1" indent="-285750">
              <a:defRPr sz="2800"/>
            </a:pPr>
            <a:r>
              <a:t>docker rmi $(docker images -q)</a:t>
            </a:r>
          </a:p>
        </p:txBody>
      </p:sp>
      <p:sp>
        <p:nvSpPr>
          <p:cNvPr id="5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5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適用模式</a:t>
            </a: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process –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除錯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63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4292" y="1853247"/>
            <a:ext cx="8946543" cy="41954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內執行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類似</a:t>
            </a:r>
            <a:r>
              <a:rPr dirty="0"/>
              <a:t> </a:t>
            </a:r>
            <a:r>
              <a:rPr dirty="0" err="1"/>
              <a:t>ssh</a:t>
            </a:r>
            <a:r>
              <a:rPr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/bin/bash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ls /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幫你至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/>
              <a:t> 'ls /'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並回傳結果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lang="en-US" altLang="zh-TW" dirty="0"/>
              <a:t>Logs (</a:t>
            </a:r>
            <a:r>
              <a:rPr lang="zh-TW" altLang="en-US" sz="2639" dirty="0">
                <a:sym typeface="Helvetica"/>
              </a:rPr>
              <a:t>顯示</a:t>
            </a:r>
            <a:r>
              <a:rPr lang="en-US" altLang="zh-TW" dirty="0"/>
              <a:t>container</a:t>
            </a:r>
            <a:r>
              <a:rPr lang="zh-TW" altLang="en-US" sz="2639" dirty="0">
                <a:sym typeface="Helvetica"/>
              </a:rPr>
              <a:t>內的</a:t>
            </a:r>
            <a:r>
              <a:rPr lang="en-US" altLang="zh-TW" dirty="0" err="1"/>
              <a:t>stdout</a:t>
            </a:r>
            <a:r>
              <a:rPr lang="en-US" altLang="zh-TW" dirty="0"/>
              <a:t>, stderr)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lang="en-US" altLang="zh-TW" dirty="0"/>
              <a:t>Docker logs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lang="en-US" dirty="0"/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dirty="0"/>
              <a:t>Container detail(container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設定檔，不論container是否up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, exited</a:t>
            </a:r>
            <a:r>
              <a:rPr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inspect {</a:t>
            </a:r>
            <a:r>
              <a:rPr dirty="0" err="1"/>
              <a:t>container_name</a:t>
            </a:r>
            <a:r>
              <a:rPr dirty="0"/>
              <a:t>}</a:t>
            </a:r>
          </a:p>
        </p:txBody>
      </p:sp>
      <p:sp>
        <p:nvSpPr>
          <p:cNvPr id="56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60</a:t>
            </a:fld>
            <a:endParaRPr/>
          </a:p>
        </p:txBody>
      </p:sp>
      <p:sp>
        <p:nvSpPr>
          <p:cNvPr id="56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network - None</a:t>
            </a:r>
          </a:p>
        </p:txBody>
      </p:sp>
      <p:sp>
        <p:nvSpPr>
          <p:cNvPr id="5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None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--net=none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--net=none -p 80:80 --name ubuntu16-none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5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2" y="4628364"/>
            <a:ext cx="10767934" cy="222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1</a:t>
            </a:r>
          </a:p>
        </p:txBody>
      </p:sp>
      <p:sp>
        <p:nvSpPr>
          <p:cNvPr id="57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Container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--net=container:{container name}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--net=container:ubuntu16 --name ubuntu16-container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57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2</a:t>
            </a:r>
          </a:p>
        </p:txBody>
      </p:sp>
      <p:sp>
        <p:nvSpPr>
          <p:cNvPr id="5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579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" y="1553102"/>
            <a:ext cx="8487169" cy="278932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82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9" cy="2515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-1</a:t>
            </a:r>
          </a:p>
        </p:txBody>
      </p:sp>
      <p:sp>
        <p:nvSpPr>
          <p:cNvPr id="58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Host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--net=host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--net=host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網路設定與</a:t>
            </a:r>
            <a:r>
              <a:rPr dirty="0" err="1"/>
              <a:t>node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5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-2</a:t>
            </a:r>
          </a:p>
        </p:txBody>
      </p:sp>
      <p:sp>
        <p:nvSpPr>
          <p:cNvPr id="590" name="文字版面配置區 7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Container host network</a:t>
            </a:r>
          </a:p>
        </p:txBody>
      </p:sp>
      <p:sp>
        <p:nvSpPr>
          <p:cNvPr id="592" name="文字版面配置區 9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Node network</a:t>
            </a:r>
          </a:p>
        </p:txBody>
      </p:sp>
      <p:sp>
        <p:nvSpPr>
          <p:cNvPr id="5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591" name="內容版面配置區 11" descr="內容版面配置區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內容版面配置區 12" descr="內容版面配置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73" y="2822785"/>
            <a:ext cx="5653102" cy="2556724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Bridge(default)</a:t>
            </a:r>
          </a:p>
        </p:txBody>
      </p:sp>
      <p:sp>
        <p:nvSpPr>
          <p:cNvPr id="5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Bridge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6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5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4. Docker Compose</a:t>
            </a:r>
          </a:p>
        </p:txBody>
      </p:sp>
      <p:sp>
        <p:nvSpPr>
          <p:cNvPr id="603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6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</a:t>
            </a:r>
          </a:p>
        </p:txBody>
      </p:sp>
      <p:sp>
        <p:nvSpPr>
          <p:cNvPr id="60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描述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間的相依性應用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Yaml</a:t>
            </a:r>
            <a:r>
              <a:rPr dirty="0"/>
              <a:t>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紀錄</a:t>
            </a:r>
            <a:r>
              <a:rPr dirty="0" err="1"/>
              <a:t>docker</a:t>
            </a:r>
            <a:r>
              <a:rPr dirty="0"/>
              <a:t> run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相關參數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會建置虛擬網路，並內建</a:t>
            </a:r>
            <a:r>
              <a:rPr dirty="0" err="1"/>
              <a:t>dns</a:t>
            </a:r>
            <a:r>
              <a:rPr dirty="0"/>
              <a:t> server</a:t>
            </a:r>
          </a:p>
          <a:p>
            <a:r>
              <a:rPr dirty="0"/>
              <a:t>Install</a:t>
            </a:r>
          </a:p>
          <a:p>
            <a:pPr marL="742950" lvl="1" indent="-285750">
              <a:defRPr sz="2800"/>
            </a:pPr>
            <a:r>
              <a:rPr dirty="0" err="1"/>
              <a:t>sudo</a:t>
            </a:r>
            <a:r>
              <a:rPr dirty="0"/>
              <a:t> apt install docker-</a:t>
            </a:r>
            <a:r>
              <a:rPr dirty="0" err="1"/>
              <a:t>ce</a:t>
            </a:r>
            <a:r>
              <a:rPr dirty="0"/>
              <a:t>-cli -y</a:t>
            </a:r>
          </a:p>
          <a:p>
            <a:pPr marL="742950" lvl="1" indent="-285750">
              <a:defRPr sz="2800"/>
            </a:pPr>
            <a:r>
              <a:rPr dirty="0" err="1"/>
              <a:t>sudo</a:t>
            </a:r>
            <a:r>
              <a:rPr dirty="0"/>
              <a:t> apt install docker-compose -y</a:t>
            </a:r>
          </a:p>
        </p:txBody>
      </p:sp>
      <p:sp>
        <p:nvSpPr>
          <p:cNvPr id="6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6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6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614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6"/>
            <a:ext cx="6539346" cy="6847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Web</a:t>
            </a:r>
          </a:p>
        </p:txBody>
      </p:sp>
      <p:sp>
        <p:nvSpPr>
          <p:cNvPr id="61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web: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container_name: nginx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build: ./dockerfile/nginx/.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volumes: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  - ./dockerfile/nginx/web:/usr/share/nginx/html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"80:80"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"443:443"</a:t>
            </a:r>
          </a:p>
        </p:txBody>
      </p:sp>
      <p:sp>
        <p:nvSpPr>
          <p:cNvPr id="61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61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db</a:t>
            </a:r>
          </a:p>
        </p:txBody>
      </p:sp>
      <p:sp>
        <p:nvSpPr>
          <p:cNvPr id="62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  <a:r>
              <a:t>db: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container_name: postgresql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image: postgres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ports: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  - "5432:5432"</a:t>
            </a:r>
          </a:p>
          <a:p>
            <a:pPr marL="0" indent="0">
              <a:buSzTx/>
              <a:buFont typeface="Wingdings 3"/>
              <a:buNone/>
            </a:pPr>
            <a:r>
              <a:t>    volumes:</a:t>
            </a:r>
          </a:p>
          <a:p>
            <a:pPr marL="0" indent="0">
              <a:buSzTx/>
              <a:buFont typeface="Wingdings 3"/>
              <a:buNone/>
            </a:pPr>
            <a:r>
              <a:t>      - ./pg-data:/var/lib/postgresql/data</a:t>
            </a:r>
          </a:p>
        </p:txBody>
      </p:sp>
      <p:sp>
        <p:nvSpPr>
          <p:cNvPr id="6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6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app</a:t>
            </a:r>
          </a:p>
        </p:txBody>
      </p:sp>
      <p:sp>
        <p:nvSpPr>
          <p:cNvPr id="62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app: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container_name: flask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build: ./dockerfile/flask-api/.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"10009:10009"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depends_on: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db</a:t>
            </a:r>
          </a:p>
        </p:txBody>
      </p:sp>
      <p:sp>
        <p:nvSpPr>
          <p:cNvPr id="62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62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-1</a:t>
            </a:r>
          </a:p>
        </p:txBody>
      </p:sp>
      <p:sp>
        <p:nvSpPr>
          <p:cNvPr id="63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docker-compose build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docker-compose image</a:t>
            </a:r>
          </a:p>
        </p:txBody>
      </p:sp>
      <p:sp>
        <p:nvSpPr>
          <p:cNvPr id="63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63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35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-2</a:t>
            </a:r>
          </a:p>
        </p:txBody>
      </p:sp>
      <p:sp>
        <p:nvSpPr>
          <p:cNvPr id="6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啟動</a:t>
            </a:r>
            <a:r>
              <a:rPr dirty="0"/>
              <a:t> Services</a:t>
            </a:r>
          </a:p>
          <a:p>
            <a:pPr marL="742950" lvl="1" indent="-285750">
              <a:defRPr sz="2800"/>
            </a:pPr>
            <a:r>
              <a:rPr dirty="0"/>
              <a:t>docker-compose up: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終端執行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docker-compose up </a:t>
            </a:r>
            <a:r>
              <a:rPr lang="en-US" altLang="zh-TW" dirty="0"/>
              <a:t>-</a:t>
            </a:r>
            <a:r>
              <a:rPr dirty="0"/>
              <a:t>d: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6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-3</a:t>
            </a:r>
          </a:p>
        </p:txBody>
      </p:sp>
      <p:sp>
        <p:nvSpPr>
          <p:cNvPr id="64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docker-compose </a:t>
            </a:r>
            <a:r>
              <a:rPr dirty="0" err="1"/>
              <a:t>ps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列出執行中的</a:t>
            </a:r>
            <a:r>
              <a:rPr dirty="0" err="1"/>
              <a:t>process</a:t>
            </a:r>
            <a:endParaRPr dirty="0"/>
          </a:p>
          <a:p>
            <a:endParaRPr dirty="0"/>
          </a:p>
          <a:p>
            <a:pPr marL="0" indent="0">
              <a:buNone/>
            </a:pPr>
            <a:endParaRPr lang="en-US" dirty="0"/>
          </a:p>
          <a:p>
            <a:r>
              <a:rPr dirty="0"/>
              <a:t>docker-compose down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停止並刪除</a:t>
            </a:r>
            <a:r>
              <a:rPr dirty="0"/>
              <a:t> Services</a:t>
            </a:r>
          </a:p>
        </p:txBody>
      </p:sp>
      <p:sp>
        <p:nvSpPr>
          <p:cNvPr id="64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75</a:t>
            </a:fld>
            <a:endParaRPr/>
          </a:p>
        </p:txBody>
      </p:sp>
      <p:sp>
        <p:nvSpPr>
          <p:cNvPr id="64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7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61" y="5278801"/>
            <a:ext cx="7453477" cy="1172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96" y="3004913"/>
            <a:ext cx="8502375" cy="128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'http://</a:t>
            </a:r>
            <a:r>
              <a:rPr dirty="0">
                <a:highlight>
                  <a:srgbClr val="00FFFF"/>
                </a:highlight>
              </a:rPr>
              <a:t>{{VM</a:t>
            </a:r>
            <a:r>
              <a:rPr lang="en-US" dirty="0">
                <a:highlight>
                  <a:srgbClr val="00FFFF"/>
                </a:highlight>
              </a:rPr>
              <a:t>1內部</a:t>
            </a:r>
            <a:r>
              <a:rPr dirty="0">
                <a:highlight>
                  <a:srgbClr val="00FFFF"/>
                </a:highlight>
              </a:rPr>
              <a:t>IP}}</a:t>
            </a:r>
            <a:r>
              <a:rPr dirty="0"/>
              <a:t>';</a:t>
            </a:r>
            <a:r>
              <a:rPr dirty="0" err="1"/>
              <a:t>prometheus_monitoring</a:t>
            </a:r>
            <a:r>
              <a:rPr dirty="0"/>
              <a:t>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/gitlab-ce:14.4.0-ce.0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502130" y="2539523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10B757A-A749-B442-8288-D40FB63F7E2E}"/>
              </a:ext>
            </a:extLst>
          </p:cNvPr>
          <p:cNvSpPr txBox="1"/>
          <p:nvPr/>
        </p:nvSpPr>
        <p:spPr>
          <a:xfrm>
            <a:off x="767751" y="1604513"/>
            <a:ext cx="906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cat ~/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/config/</a:t>
            </a:r>
            <a:r>
              <a:rPr kumimoji="1" lang="en-US" altLang="zh-TW" dirty="0" err="1"/>
              <a:t>initial_root_password</a:t>
            </a:r>
            <a:endParaRPr kumimoji="1" lang="zh-TW" altLang="en-US" dirty="0"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E6997-EE2D-1646-B167-82D15545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root </a:t>
            </a:r>
            <a:r>
              <a:rPr kumimoji="1" lang="zh-CN" altLang="en-US" dirty="0"/>
              <a:t>變更密碼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ED4160-1D87-6846-BF9C-FCE32205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User </a:t>
            </a:r>
            <a:r>
              <a:rPr kumimoji="1" lang="en-US" altLang="zh-TW" dirty="0">
                <a:sym typeface="Wingdings" pitchFamily="2" charset="2"/>
              </a:rPr>
              <a:t> Edit profile  User Settings  Password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C151E-6A41-8E4C-B282-4F410BC9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9" y="3543673"/>
            <a:ext cx="4470400" cy="2298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3D95B9-C98F-AF44-8862-44860CAB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06" y="2792800"/>
            <a:ext cx="6840011" cy="37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778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FD84A1-24EA-237D-86C4-CFFA2D93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93" y="1475259"/>
            <a:ext cx="9709013" cy="48810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657AAD-E1B8-6E84-C784-C83F7048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53249"/>
            <a:ext cx="10543673" cy="39636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13E20E-1596-15C6-356E-29F96750AAF8}"/>
              </a:ext>
            </a:extLst>
          </p:cNvPr>
          <p:cNvSpPr txBox="1"/>
          <p:nvPr/>
        </p:nvSpPr>
        <p:spPr>
          <a:xfrm>
            <a:off x="1608462" y="1560861"/>
            <a:ext cx="8791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/>
              <a:t>https://github.com/demoyuw/docker-devops.git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DAA631-0792-E68F-7A57-D922359C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83" y="2174944"/>
            <a:ext cx="6278390" cy="43948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4A4BE2-B619-352C-8DBF-31028F8AB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32" y="1493520"/>
            <a:ext cx="5911468" cy="52665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Jenkins</a:t>
            </a:r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-u root -p 8080:8080</a:t>
            </a:r>
            <a:r>
              <a:rPr lang="en-US" dirty="0"/>
              <a:t> -p 50000:50000</a:t>
            </a:r>
            <a:r>
              <a:rPr dirty="0"/>
              <a:t> -v $HOME/</a:t>
            </a:r>
            <a:r>
              <a:rPr dirty="0" err="1"/>
              <a:t>jenkins</a:t>
            </a:r>
            <a:r>
              <a:rPr dirty="0"/>
              <a:t>-data:/var/</a:t>
            </a:r>
            <a:r>
              <a:rPr dirty="0" err="1"/>
              <a:t>jenkins_home</a:t>
            </a:r>
            <a:r>
              <a:rPr dirty="0"/>
              <a:t>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--restart always -d --name </a:t>
            </a:r>
            <a:r>
              <a:rPr dirty="0" err="1"/>
              <a:t>jenkins</a:t>
            </a:r>
            <a:r>
              <a:rPr dirty="0"/>
              <a:t> 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" altLang="zh-TW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-US" dirty="0"/>
              <a:t>:2.379</a:t>
            </a:r>
            <a:endParaRPr dirty="0"/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71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5" y="1661240"/>
            <a:ext cx="7078879" cy="524068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exec -it </a:t>
            </a:r>
            <a:r>
              <a:rPr dirty="0" err="1"/>
              <a:t>jenkins</a:t>
            </a:r>
            <a:r>
              <a:rPr dirty="0"/>
              <a:t> cat /var/</a:t>
            </a:r>
            <a:r>
              <a:rPr dirty="0" err="1"/>
              <a:t>jenkins_home</a:t>
            </a:r>
            <a:r>
              <a:rPr dirty="0"/>
              <a:t>/secrets/</a:t>
            </a:r>
            <a:r>
              <a:rPr dirty="0" err="1"/>
              <a:t>initialAdminPassword</a:t>
            </a:r>
            <a:endParaRPr dirty="0"/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安裝預設套件</a:t>
            </a: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pic>
        <p:nvPicPr>
          <p:cNvPr id="72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46" y="1382598"/>
            <a:ext cx="7237028" cy="533887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pic>
        <p:nvPicPr>
          <p:cNvPr id="7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1850262"/>
            <a:ext cx="6359204" cy="4916298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sz="3600" dirty="0" err="1"/>
              <a:t>domain</a:t>
            </a:r>
            <a:r>
              <a:rPr sz="3600" dirty="0"/>
              <a:t> name</a:t>
            </a:r>
            <a:r>
              <a:rPr lang="en-US" sz="3600" dirty="0"/>
              <a:t> (http://{VM </a:t>
            </a:r>
            <a:r>
              <a:rPr lang="en-US" sz="3600" dirty="0" err="1"/>
              <a:t>內網ip</a:t>
            </a:r>
            <a:r>
              <a:rPr lang="en-US" sz="3600" dirty="0"/>
              <a:t>}:8080)</a:t>
            </a:r>
            <a:endParaRPr sz="3600" dirty="0"/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10AD24-0789-FC4D-84BC-7E835DC8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09" y="1493520"/>
            <a:ext cx="6877773" cy="50542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341B0-B4EA-338A-F5BF-9A422117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-1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381776-4544-6BAD-824B-FDAFA4580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docker exec -it </a:t>
            </a:r>
            <a:r>
              <a:rPr kumimoji="1" lang="en" altLang="zh-TW" dirty="0" err="1"/>
              <a:t>jenkins</a:t>
            </a:r>
            <a:r>
              <a:rPr kumimoji="1" lang="en" altLang="zh-TW" dirty="0"/>
              <a:t> /bin/bash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984162-3E06-EE64-0255-2C233F6F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070913"/>
            <a:ext cx="10057574" cy="7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9427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AC10D-7898-FB53-7CFC-29F89971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-2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24465-812B-7A4A-176C-9D12C71FC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" altLang="zh-TW" dirty="0"/>
              <a:t>apt-get update &amp;&amp; apt-get -y install apt-transport-https ca-certificates curl gnupg2 software-properties-common &amp;&amp; curl -</a:t>
            </a:r>
            <a:r>
              <a:rPr kumimoji="1" lang="en" altLang="zh-TW" dirty="0" err="1"/>
              <a:t>fsSL</a:t>
            </a:r>
            <a:r>
              <a:rPr kumimoji="1" lang="en" altLang="zh-TW" dirty="0"/>
              <a:t>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"$ID")/</a:t>
            </a:r>
            <a:r>
              <a:rPr kumimoji="1" lang="en" altLang="zh-TW" dirty="0" err="1"/>
              <a:t>gpg</a:t>
            </a:r>
            <a:r>
              <a:rPr kumimoji="1" lang="en" altLang="zh-TW" dirty="0"/>
              <a:t> &gt;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; apt-key add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 &amp;&amp; add-apt-repository "deb [arch=amd64]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 $(</a:t>
            </a:r>
            <a:r>
              <a:rPr kumimoji="1" lang="en" altLang="zh-TW" dirty="0" err="1"/>
              <a:t>lsb_release</a:t>
            </a:r>
            <a:r>
              <a:rPr kumimoji="1" lang="en" altLang="zh-TW" dirty="0"/>
              <a:t> -cs) stable" &amp;&amp; apt-get update &amp;&amp; apt-get -y install docker-</a:t>
            </a:r>
            <a:r>
              <a:rPr kumimoji="1" lang="en" altLang="zh-TW" dirty="0" err="1"/>
              <a:t>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44745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77951-9501-E7DC-A3C7-EF38AEE4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-3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AD8CAA-B26F-1F74-87E0-F195ECC1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8" y="3044436"/>
            <a:ext cx="11876183" cy="2515398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7C81B0-36E2-39F0-C13F-603441894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88664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A233FB1-CAA8-E2E7-11D7-44F67E87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</a:t>
            </a:r>
            <a:r>
              <a:rPr lang="zh-TW" altLang="en-US" dirty="0"/>
              <a:t>與</a:t>
            </a:r>
            <a:r>
              <a:rPr lang="en-US" altLang="zh-TW" dirty="0"/>
              <a:t>Jenkins </a:t>
            </a:r>
            <a:r>
              <a:rPr lang="zh-TW" altLang="en-US" dirty="0"/>
              <a:t>系統與系統的串接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61223-6844-B8E1-B452-BAB108850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66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8306</TotalTime>
  <Words>4722</Words>
  <Application>Microsoft Macintosh PowerPoint</Application>
  <PresentationFormat>寬螢幕</PresentationFormat>
  <Paragraphs>987</Paragraphs>
  <Slides>177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177</vt:i4>
      </vt:variant>
    </vt:vector>
  </HeadingPairs>
  <TitlesOfParts>
    <vt:vector size="185" baseType="lpstr">
      <vt:lpstr>Microsoft JhengHei</vt:lpstr>
      <vt:lpstr>Arial</vt:lpstr>
      <vt:lpstr>Calibri</vt:lpstr>
      <vt:lpstr>Calibri Light</vt:lpstr>
      <vt:lpstr>Helvetica</vt:lpstr>
      <vt:lpstr>Roboto</vt:lpstr>
      <vt:lpstr>Wingdings 3</vt:lpstr>
      <vt:lpstr>Office 佈景主題</vt:lpstr>
      <vt:lpstr>DevOps: Jenkins 搭配Docker 持續整合實務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Java-tomcat Dockerfile</vt:lpstr>
      <vt:lpstr>Java-tomcat build and run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自己build: 產生image</vt:lpstr>
      <vt:lpstr>Docker image -1</vt:lpstr>
      <vt:lpstr>Docker image -2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root 變更密碼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 (http://{VM 內網ip}:8080)</vt:lpstr>
      <vt:lpstr>進入操作畫面</vt:lpstr>
      <vt:lpstr>Jenkins server install docker client -1 </vt:lpstr>
      <vt:lpstr>Jenkins server install docker client -2</vt:lpstr>
      <vt:lpstr>Jenkins server install docker client -3</vt:lpstr>
      <vt:lpstr>GitLab 與Jenkins 系統與系統的串接</vt:lpstr>
      <vt:lpstr>Gitlab and Jenkins hook together – gitlab user 產生gitlab 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Install docker pipeline plugin</vt:lpstr>
      <vt:lpstr>Gitlab and Jenkins hook together – Jenkins系統參數設定</vt:lpstr>
      <vt:lpstr>Gitlab and Jenkins hook together – Jenkins Server 設定GitLab Server參數</vt:lpstr>
      <vt:lpstr>設定token</vt:lpstr>
      <vt:lpstr>確認URL 及Credentials，並Test Connection</vt:lpstr>
      <vt:lpstr>儲存設定</vt:lpstr>
      <vt:lpstr>首頁/新增作業</vt:lpstr>
      <vt:lpstr>Jenkins 建立Git project同名專案</vt:lpstr>
      <vt:lpstr>GitLab devops repo 與 Jenkins project 進行專接</vt:lpstr>
      <vt:lpstr>docker-devops專案設定git source</vt:lpstr>
      <vt:lpstr>複製gitlab project repository</vt:lpstr>
      <vt:lpstr>選擇此Credentials 使用範圍，全Jenkins還是只有此專案</vt:lpstr>
      <vt:lpstr>填入有權限取得此GitLab repo的帳號密碼</vt:lpstr>
      <vt:lpstr>在Branch Sources 選擇git，設定原始碼來源，Project Repository及Credentials</vt:lpstr>
      <vt:lpstr>觸發方式</vt:lpstr>
      <vt:lpstr>定期向gitlab檢查，設定每1分鐘檢查git repo有沒有新的source code</vt:lpstr>
      <vt:lpstr>存檔</vt:lpstr>
      <vt:lpstr>對不同分支進行進階設定：選擇master —&gt; 檢視設定</vt:lpstr>
      <vt:lpstr>Jenkins Pipeline - Jenkinsfile 寫法</vt:lpstr>
      <vt:lpstr>Scripted (腳本式)</vt:lpstr>
      <vt:lpstr>Declarative (聲明式)</vt:lpstr>
      <vt:lpstr>所有設定皆需寫在pipeline{}裏面</vt:lpstr>
      <vt:lpstr>Agent, Stage and steps</vt:lpstr>
      <vt:lpstr>Pipeline 語法- agent -1</vt:lpstr>
      <vt:lpstr>Pipeline 語法- agent -2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Gitlab CI</vt:lpstr>
      <vt:lpstr>Gitlab CI</vt:lpstr>
      <vt:lpstr>建立1個gitlabci 專案</vt:lpstr>
      <vt:lpstr>Gitlab project/ Settings/ CI/CD/ Runners，取得URL及registration token</vt:lpstr>
      <vt:lpstr>VM2 install docker</vt:lpstr>
      <vt:lpstr>VM2 啟動Gitlab runner</vt:lpstr>
      <vt:lpstr>Gitlab runner 註冊紀錄</vt:lpstr>
      <vt:lpstr>調整VM2 ~/gitlab-runner/config/config.toml</vt:lpstr>
      <vt:lpstr>Runner.docker 調整privileged及volumes</vt:lpstr>
      <vt:lpstr>Gitlab runner 執行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 預設變數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選擇k8s.ppk</vt:lpstr>
      <vt:lpstr>附錄A: window login to cloud VM by putty – 選擇Private key file auth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81</cp:revision>
  <dcterms:modified xsi:type="dcterms:W3CDTF">2022-12-02T17:21:48Z</dcterms:modified>
</cp:coreProperties>
</file>